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5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6" r:id="rId1"/>
  </p:sldMasterIdLst>
  <p:notesMasterIdLst>
    <p:notesMasterId r:id="rId43"/>
  </p:notesMasterIdLst>
  <p:handoutMasterIdLst>
    <p:handoutMasterId r:id="rId44"/>
  </p:handoutMasterIdLst>
  <p:sldIdLst>
    <p:sldId id="256" r:id="rId2"/>
    <p:sldId id="328" r:id="rId3"/>
    <p:sldId id="392" r:id="rId4"/>
    <p:sldId id="396" r:id="rId5"/>
    <p:sldId id="376" r:id="rId6"/>
    <p:sldId id="377" r:id="rId7"/>
    <p:sldId id="426" r:id="rId8"/>
    <p:sldId id="379" r:id="rId9"/>
    <p:sldId id="401" r:id="rId10"/>
    <p:sldId id="378" r:id="rId11"/>
    <p:sldId id="428" r:id="rId12"/>
    <p:sldId id="402" r:id="rId13"/>
    <p:sldId id="397" r:id="rId14"/>
    <p:sldId id="380" r:id="rId15"/>
    <p:sldId id="381" r:id="rId16"/>
    <p:sldId id="408" r:id="rId17"/>
    <p:sldId id="383" r:id="rId18"/>
    <p:sldId id="418" r:id="rId19"/>
    <p:sldId id="419" r:id="rId20"/>
    <p:sldId id="420" r:id="rId21"/>
    <p:sldId id="422" r:id="rId22"/>
    <p:sldId id="424" r:id="rId23"/>
    <p:sldId id="421" r:id="rId24"/>
    <p:sldId id="429" r:id="rId25"/>
    <p:sldId id="425" r:id="rId26"/>
    <p:sldId id="398" r:id="rId27"/>
    <p:sldId id="384" r:id="rId28"/>
    <p:sldId id="385" r:id="rId29"/>
    <p:sldId id="427" r:id="rId30"/>
    <p:sldId id="409" r:id="rId31"/>
    <p:sldId id="403" r:id="rId32"/>
    <p:sldId id="386" r:id="rId33"/>
    <p:sldId id="410" r:id="rId34"/>
    <p:sldId id="411" r:id="rId35"/>
    <p:sldId id="412" r:id="rId36"/>
    <p:sldId id="413" r:id="rId37"/>
    <p:sldId id="416" r:id="rId38"/>
    <p:sldId id="414" r:id="rId39"/>
    <p:sldId id="415" r:id="rId40"/>
    <p:sldId id="417" r:id="rId41"/>
    <p:sldId id="407" r:id="rId42"/>
  </p:sldIdLst>
  <p:sldSz cx="9144000" cy="6858000" type="screen4x3"/>
  <p:notesSz cx="7010400" cy="92964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0066"/>
    <a:srgbClr val="000000"/>
    <a:srgbClr val="A50021"/>
    <a:srgbClr val="8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998" autoAdjust="0"/>
    <p:restoredTop sz="92571" autoAdjust="0"/>
  </p:normalViewPr>
  <p:slideViewPr>
    <p:cSldViewPr>
      <p:cViewPr>
        <p:scale>
          <a:sx n="118" d="100"/>
          <a:sy n="118" d="100"/>
        </p:scale>
        <p:origin x="-166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S:\Folders\QMD-%20Main%20Folder-1%20-%202\Folder%201\PI\Rapid%20Rsponse%20Team%20Report\2018\Q1\Inpatient%20RRT%20report%20Q1-2018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S:\Folders\QMD-%20Main%20Folder-1%20-%202\Folder%201\PI\Rapid%20Rsponse%20Team%20Report\2018\Q1\Inpatient%20RRT%20report%20Q1-2018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S:\Folders\QMD-%20Main%20Folder-1%20-%202\Folder%201\PI\Rapid%20Rsponse%20Team%20Report\2018\Q1\MAIN%20HOPSPITAL%20RRT%20PEDIATRIC%20INPATIENT%201%20Q%202018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S:\Folders\QMD-%20Main%20Folder-1%20-%202\Folder%201\PI\Rapid%20Rsponse%20Team%20Report\2018\Q1\MAIN%20HOPSPITAL%20RRT%20PEDIATRIC%20INPATIENT%201%20Q%202018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S:\Folders\QMD-%20Main%20Folder-1%20-%202\Folder%201\PI\Rapid%20Rsponse%20Team%20Report\2018\Q1\Inpatient%20RRT%20report%20Q1-20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S:\Folders\QMD-%20Main%20Folder-1%20-%202\Folder%201\PI\Rapid%20Rsponse%20Team%20Report\2018\Q1\MAIN%20HOPSPITAL%20RRT%20PEDIATRIC%20OUTPATIENT%201%20Q%202018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S:\Folders\QMD-%20Main%20Folder-1%20-%202\Folder%201\PI\Rapid%20Rsponse%20Team%20Report\2018\Q1\CCC%20RRT%20PEDIATRIC%20%20INPATIENT%201%20Q%202018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S:\Folders\QMD-%20Main%20Folder-1%20-%202\Folder%201\PI\Rapid%20Rsponse%20Team%20Report\2018\Q1\Inpatient%20RRT%20report%20Q1-2018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S:\Folders\QMD-%20Main%20Folder-1%20-%202\Folder%201\PI\Rapid%20Rsponse%20Team%20Report\2018\Q1\Out%20patient%20RRT%20report%20Q1-2018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479478526722617E-2"/>
          <c:y val="1.9782102160380767E-2"/>
          <c:w val="0.9030841256574772"/>
          <c:h val="0.87843026947711189"/>
        </c:manualLayout>
      </c:layout>
      <c:lineChart>
        <c:grouping val="standard"/>
        <c:varyColors val="0"/>
        <c:ser>
          <c:idx val="0"/>
          <c:order val="0"/>
          <c:tx>
            <c:strRef>
              <c:f>Updated!$N$2</c:f>
              <c:strCache>
                <c:ptCount val="1"/>
                <c:pt idx="0">
                  <c:v>RRT Utilization</c:v>
                </c:pt>
              </c:strCache>
            </c:strRef>
          </c:tx>
          <c:spPr>
            <a:ln w="25400" cap="flat" cmpd="sng" algn="ctr">
              <a:solidFill>
                <a:srgbClr val="0070C0"/>
              </a:solidFill>
              <a:prstDash val="solid"/>
            </a:ln>
            <a:effectLst/>
          </c:spPr>
          <c:marker>
            <c:symbol val="square"/>
            <c:size val="5"/>
          </c:marker>
          <c:dLbls>
            <c:dLbl>
              <c:idx val="14"/>
              <c:layout>
                <c:manualLayout>
                  <c:x val="-3.4896280423047675E-2"/>
                  <c:y val="2.21275247603019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4.6806264867887805E-3"/>
                  <c:y val="-1.37561366677339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layout>
                <c:manualLayout>
                  <c:x val="-1.5742250095832994E-2"/>
                  <c:y val="-2.10097234815927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3"/>
              <c:layout>
                <c:manualLayout>
                  <c:x val="-1.8934588483702108E-2"/>
                  <c:y val="-2.10097234815927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7"/>
              <c:layout>
                <c:manualLayout>
                  <c:x val="-9.3575733200947642E-3"/>
                  <c:y val="-1.401883371640671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8"/>
              <c:layout>
                <c:manualLayout>
                  <c:x val="-1.7338419289767551E-2"/>
                  <c:y val="-7.284389797068118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ysClr val="windowText" lastClr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Updated!$M$39:$M$51</c:f>
              <c:strCache>
                <c:ptCount val="13"/>
                <c:pt idx="0">
                  <c:v>1Q 15</c:v>
                </c:pt>
                <c:pt idx="1">
                  <c:v>2Q 15</c:v>
                </c:pt>
                <c:pt idx="2">
                  <c:v>3Q 15</c:v>
                </c:pt>
                <c:pt idx="3">
                  <c:v>4Q 15</c:v>
                </c:pt>
                <c:pt idx="4">
                  <c:v>1Q 16</c:v>
                </c:pt>
                <c:pt idx="5">
                  <c:v>2Q 16</c:v>
                </c:pt>
                <c:pt idx="6">
                  <c:v>3Q 16</c:v>
                </c:pt>
                <c:pt idx="7">
                  <c:v>4Q 16</c:v>
                </c:pt>
                <c:pt idx="8">
                  <c:v>1Q 17</c:v>
                </c:pt>
                <c:pt idx="9">
                  <c:v>2Q 17</c:v>
                </c:pt>
                <c:pt idx="10">
                  <c:v>3Q 17</c:v>
                </c:pt>
                <c:pt idx="11">
                  <c:v>4Q 17</c:v>
                </c:pt>
                <c:pt idx="12">
                  <c:v>1Q 18</c:v>
                </c:pt>
              </c:strCache>
            </c:strRef>
          </c:cat>
          <c:val>
            <c:numRef>
              <c:f>Updated!$N$39:$N$51</c:f>
              <c:numCache>
                <c:formatCode>General</c:formatCode>
                <c:ptCount val="13"/>
                <c:pt idx="0">
                  <c:v>623</c:v>
                </c:pt>
                <c:pt idx="1">
                  <c:v>647</c:v>
                </c:pt>
                <c:pt idx="2">
                  <c:v>534</c:v>
                </c:pt>
                <c:pt idx="3">
                  <c:v>662</c:v>
                </c:pt>
                <c:pt idx="4">
                  <c:v>587</c:v>
                </c:pt>
                <c:pt idx="5">
                  <c:v>586</c:v>
                </c:pt>
                <c:pt idx="6">
                  <c:v>519</c:v>
                </c:pt>
                <c:pt idx="7">
                  <c:v>609</c:v>
                </c:pt>
                <c:pt idx="8">
                  <c:v>603</c:v>
                </c:pt>
                <c:pt idx="9">
                  <c:v>488</c:v>
                </c:pt>
                <c:pt idx="10">
                  <c:v>587</c:v>
                </c:pt>
                <c:pt idx="11">
                  <c:v>654</c:v>
                </c:pt>
                <c:pt idx="12">
                  <c:v>635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821632"/>
        <c:axId val="96824320"/>
      </c:lineChart>
      <c:lineChart>
        <c:grouping val="standard"/>
        <c:varyColors val="0"/>
        <c:ser>
          <c:idx val="1"/>
          <c:order val="1"/>
          <c:tx>
            <c:strRef>
              <c:f>Updated!$O$2</c:f>
              <c:strCache>
                <c:ptCount val="1"/>
                <c:pt idx="0">
                  <c:v>In patient codes 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5"/>
          </c:marker>
          <c:dPt>
            <c:idx val="1"/>
            <c:bubble3D val="0"/>
          </c:dPt>
          <c:dLbls>
            <c:dLbl>
              <c:idx val="0"/>
              <c:layout>
                <c:manualLayout>
                  <c:x val="-2.2466144245935737E-2"/>
                  <c:y val="-1.03626663018887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268030798205506E-2"/>
                  <c:y val="-1.6972407880421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2466144245935737E-2"/>
                  <c:y val="-2.60489383898504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9273805858066623E-2"/>
                  <c:y val="-1.4284234323879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9174289358974394E-2"/>
                  <c:y val="1.3756297973276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1.8268030798205496E-2"/>
                  <c:y val="-1.28752470999279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layout>
                <c:manualLayout>
                  <c:x val="-1.7056224291453394E-2"/>
                  <c:y val="2.1950619534262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7"/>
              <c:layout>
                <c:manualLayout>
                  <c:x val="-2.4062313439870177E-2"/>
                  <c:y val="-3.19312904228361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ysClr val="windowText" lastClr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Updated!$M$39:$M$51</c:f>
              <c:strCache>
                <c:ptCount val="13"/>
                <c:pt idx="0">
                  <c:v>1Q 15</c:v>
                </c:pt>
                <c:pt idx="1">
                  <c:v>2Q 15</c:v>
                </c:pt>
                <c:pt idx="2">
                  <c:v>3Q 15</c:v>
                </c:pt>
                <c:pt idx="3">
                  <c:v>4Q 15</c:v>
                </c:pt>
                <c:pt idx="4">
                  <c:v>1Q 16</c:v>
                </c:pt>
                <c:pt idx="5">
                  <c:v>2Q 16</c:v>
                </c:pt>
                <c:pt idx="6">
                  <c:v>3Q 16</c:v>
                </c:pt>
                <c:pt idx="7">
                  <c:v>4Q 16</c:v>
                </c:pt>
                <c:pt idx="8">
                  <c:v>1Q 17</c:v>
                </c:pt>
                <c:pt idx="9">
                  <c:v>2Q 17</c:v>
                </c:pt>
                <c:pt idx="10">
                  <c:v>3Q 17</c:v>
                </c:pt>
                <c:pt idx="11">
                  <c:v>4Q 17</c:v>
                </c:pt>
                <c:pt idx="12">
                  <c:v>1Q 18</c:v>
                </c:pt>
              </c:strCache>
            </c:strRef>
          </c:cat>
          <c:val>
            <c:numRef>
              <c:f>Updated!$O$39:$O$51</c:f>
              <c:numCache>
                <c:formatCode>General</c:formatCode>
                <c:ptCount val="13"/>
                <c:pt idx="0">
                  <c:v>9</c:v>
                </c:pt>
                <c:pt idx="1">
                  <c:v>24</c:v>
                </c:pt>
                <c:pt idx="2">
                  <c:v>18</c:v>
                </c:pt>
                <c:pt idx="3">
                  <c:v>13</c:v>
                </c:pt>
                <c:pt idx="4">
                  <c:v>11</c:v>
                </c:pt>
                <c:pt idx="5">
                  <c:v>11</c:v>
                </c:pt>
                <c:pt idx="6">
                  <c:v>14</c:v>
                </c:pt>
                <c:pt idx="7">
                  <c:v>15</c:v>
                </c:pt>
                <c:pt idx="8">
                  <c:v>17</c:v>
                </c:pt>
                <c:pt idx="9">
                  <c:v>9</c:v>
                </c:pt>
                <c:pt idx="10">
                  <c:v>7</c:v>
                </c:pt>
                <c:pt idx="11">
                  <c:v>13</c:v>
                </c:pt>
                <c:pt idx="12">
                  <c:v>12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850688"/>
        <c:axId val="96852224"/>
      </c:lineChart>
      <c:catAx>
        <c:axId val="9682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180000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Arial Black" panose="020B0A04020102020204" pitchFamily="34" charset="0"/>
                <a:ea typeface="Calibri"/>
                <a:cs typeface="Andalus" panose="02020603050405020304" pitchFamily="18" charset="-78"/>
              </a:defRPr>
            </a:pPr>
            <a:endParaRPr lang="en-US"/>
          </a:p>
        </c:txPr>
        <c:crossAx val="96824320"/>
        <c:crosses val="autoZero"/>
        <c:auto val="1"/>
        <c:lblAlgn val="ctr"/>
        <c:lblOffset val="100"/>
        <c:noMultiLvlLbl val="0"/>
      </c:catAx>
      <c:valAx>
        <c:axId val="96824320"/>
        <c:scaling>
          <c:orientation val="minMax"/>
          <c:max val="7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6821632"/>
        <c:crosses val="autoZero"/>
        <c:crossBetween val="between"/>
        <c:majorUnit val="100"/>
      </c:valAx>
      <c:catAx>
        <c:axId val="96850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6852224"/>
        <c:crosses val="autoZero"/>
        <c:auto val="1"/>
        <c:lblAlgn val="ctr"/>
        <c:lblOffset val="100"/>
        <c:noMultiLvlLbl val="0"/>
      </c:catAx>
      <c:valAx>
        <c:axId val="96852224"/>
        <c:scaling>
          <c:orientation val="minMax"/>
          <c:max val="25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6850688"/>
        <c:crosses val="max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31636168348820837"/>
          <c:y val="0.9524408351433159"/>
          <c:w val="0.31280355340197857"/>
          <c:h val="4.5085705667389585E-2"/>
        </c:manualLayout>
      </c:layout>
      <c:overlay val="0"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data_Page1_1_3!$B$1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data_Page1_1_3!$A$2:$A$5</c:f>
              <c:strCache>
                <c:ptCount val="4"/>
                <c:pt idx="0">
                  <c:v>F1</c:v>
                </c:pt>
                <c:pt idx="1">
                  <c:v>F2-1</c:v>
                </c:pt>
                <c:pt idx="2">
                  <c:v>F2-2</c:v>
                </c:pt>
                <c:pt idx="3">
                  <c:v>F3</c:v>
                </c:pt>
              </c:strCache>
            </c:strRef>
          </c:cat>
          <c:val>
            <c:numRef>
              <c:f>data_Page1_1_3!$B$2:$B$5</c:f>
              <c:numCache>
                <c:formatCode>General</c:formatCode>
                <c:ptCount val="4"/>
                <c:pt idx="0">
                  <c:v>31</c:v>
                </c:pt>
                <c:pt idx="1">
                  <c:v>29</c:v>
                </c:pt>
                <c:pt idx="2">
                  <c:v>3</c:v>
                </c:pt>
                <c:pt idx="3">
                  <c:v>35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3022720"/>
        <c:axId val="35169792"/>
      </c:barChart>
      <c:catAx>
        <c:axId val="33022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169792"/>
        <c:crosses val="autoZero"/>
        <c:auto val="0"/>
        <c:lblAlgn val="ctr"/>
        <c:lblOffset val="100"/>
        <c:noMultiLvlLbl val="0"/>
      </c:catAx>
      <c:valAx>
        <c:axId val="351697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022720"/>
        <c:crosses val="autoZero"/>
        <c:crossBetween val="between"/>
      </c:valAx>
      <c:spPr>
        <a:noFill/>
      </c:spPr>
    </c:plotArea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860935702484672E-2"/>
          <c:y val="2.5104404353932182E-2"/>
          <c:w val="0.95461951360243125"/>
          <c:h val="0.834587823575158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 Table'!$B$708</c:f>
              <c:strCache>
                <c:ptCount val="1"/>
                <c:pt idx="0">
                  <c:v>RRT Utilization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PowerPoint] Table'!$A$709:$A$710</c:f>
              <c:strCache>
                <c:ptCount val="2"/>
                <c:pt idx="0">
                  <c:v>F2-2</c:v>
                </c:pt>
                <c:pt idx="1">
                  <c:v>F3</c:v>
                </c:pt>
              </c:strCache>
            </c:strRef>
          </c:cat>
          <c:val>
            <c:numRef>
              <c:f>'[Chart in Microsoft PowerPoint] Table'!$B$709:$B$710</c:f>
              <c:numCache>
                <c:formatCode>General</c:formatCode>
                <c:ptCount val="2"/>
                <c:pt idx="0">
                  <c:v>3</c:v>
                </c:pt>
                <c:pt idx="1">
                  <c:v>35</c:v>
                </c:pt>
              </c:numCache>
            </c:numRef>
          </c:val>
        </c:ser>
        <c:ser>
          <c:idx val="1"/>
          <c:order val="1"/>
          <c:tx>
            <c:strRef>
              <c:f>'[Chart in Microsoft PowerPoint] Table'!$C$708</c:f>
              <c:strCache>
                <c:ptCount val="1"/>
                <c:pt idx="0">
                  <c:v>Number of Codes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PowerPoint] Table'!$A$709:$A$710</c:f>
              <c:strCache>
                <c:ptCount val="2"/>
                <c:pt idx="0">
                  <c:v>F2-2</c:v>
                </c:pt>
                <c:pt idx="1">
                  <c:v>F3</c:v>
                </c:pt>
              </c:strCache>
            </c:strRef>
          </c:cat>
          <c:val>
            <c:numRef>
              <c:f>'[Chart in Microsoft PowerPoint] Table'!$C$709:$C$710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695040"/>
        <c:axId val="96696576"/>
      </c:barChart>
      <c:catAx>
        <c:axId val="96695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6696576"/>
        <c:crosses val="autoZero"/>
        <c:auto val="1"/>
        <c:lblAlgn val="ctr"/>
        <c:lblOffset val="100"/>
        <c:noMultiLvlLbl val="0"/>
      </c:catAx>
      <c:valAx>
        <c:axId val="966965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6695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2260116259483644E-3"/>
          <c:y val="0.94978033067550904"/>
          <c:w val="0.98423999035949405"/>
          <c:h val="4.1075564253544472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data_Page1_1_1!$B$1</c:f>
              <c:strCache>
                <c:ptCount val="1"/>
                <c:pt idx="0">
                  <c:v> </c:v>
                </c:pt>
              </c:strCache>
            </c:strRef>
          </c:tx>
          <c:dLbls>
            <c:numFmt formatCode="#0" sourceLinked="0"/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data_Page1_1_1!$A$2:$A$4</c:f>
              <c:strCache>
                <c:ptCount val="3"/>
                <c:pt idx="0">
                  <c:v>JAN-2018</c:v>
                </c:pt>
                <c:pt idx="1">
                  <c:v>FEB-2018</c:v>
                </c:pt>
                <c:pt idx="2">
                  <c:v>MAR-2018</c:v>
                </c:pt>
              </c:strCache>
            </c:strRef>
          </c:cat>
          <c:val>
            <c:numRef>
              <c:f>data_Page1_1_1!$B$2:$B$4</c:f>
              <c:numCache>
                <c:formatCode>General</c:formatCode>
                <c:ptCount val="3"/>
                <c:pt idx="0">
                  <c:v>42</c:v>
                </c:pt>
                <c:pt idx="1">
                  <c:v>45</c:v>
                </c:pt>
                <c:pt idx="2">
                  <c:v>57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3021952"/>
        <c:axId val="33216768"/>
      </c:lineChart>
      <c:catAx>
        <c:axId val="33021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crossAx val="33216768"/>
        <c:crosses val="autoZero"/>
        <c:auto val="0"/>
        <c:lblAlgn val="ctr"/>
        <c:lblOffset val="100"/>
        <c:noMultiLvlLbl val="0"/>
      </c:catAx>
      <c:valAx>
        <c:axId val="3321676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crossAx val="33021952"/>
        <c:crosses val="autoZero"/>
        <c:crossBetween val="between"/>
      </c:valAx>
    </c:plotArea>
    <c:plotVisOnly val="0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data_Page1_1_2!$B$1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</c:spPr>
          <c:invertIfNegative val="0"/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data_Page1_1_2!$A$2:$A$5</c:f>
              <c:strCache>
                <c:ptCount val="4"/>
                <c:pt idx="0">
                  <c:v>L16 - Hematology Ward</c:v>
                </c:pt>
                <c:pt idx="1">
                  <c:v>L17 - ONC Ward</c:v>
                </c:pt>
                <c:pt idx="2">
                  <c:v>L18 - ONC Ward</c:v>
                </c:pt>
                <c:pt idx="3">
                  <c:v>L19 - BMT Ward</c:v>
                </c:pt>
              </c:strCache>
            </c:strRef>
          </c:cat>
          <c:val>
            <c:numRef>
              <c:f>data_Page1_1_2!$B$2:$B$5</c:f>
              <c:numCache>
                <c:formatCode>General</c:formatCode>
                <c:ptCount val="4"/>
                <c:pt idx="0">
                  <c:v>24</c:v>
                </c:pt>
                <c:pt idx="1">
                  <c:v>50</c:v>
                </c:pt>
                <c:pt idx="2">
                  <c:v>25</c:v>
                </c:pt>
                <c:pt idx="3">
                  <c:v>45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155456"/>
        <c:axId val="43158528"/>
      </c:barChart>
      <c:catAx>
        <c:axId val="43155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158528"/>
        <c:crosses val="autoZero"/>
        <c:auto val="0"/>
        <c:lblAlgn val="ctr"/>
        <c:lblOffset val="100"/>
        <c:noMultiLvlLbl val="0"/>
      </c:catAx>
      <c:valAx>
        <c:axId val="4315852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155456"/>
        <c:crosses val="autoZero"/>
        <c:crossBetween val="between"/>
      </c:valAx>
      <c:spPr>
        <a:noFill/>
      </c:spPr>
    </c:plotArea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160618106569912E-2"/>
          <c:y val="2.5430435579307926E-2"/>
          <c:w val="0.95425056655854856"/>
          <c:h val="0.857635226677555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 Table'!$B$712</c:f>
              <c:strCache>
                <c:ptCount val="1"/>
                <c:pt idx="0">
                  <c:v>RRT Utilization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 Table'!$A$713</c:f>
              <c:strCache>
                <c:ptCount val="1"/>
                <c:pt idx="0">
                  <c:v>L19</c:v>
                </c:pt>
              </c:strCache>
            </c:strRef>
          </c:cat>
          <c:val>
            <c:numRef>
              <c:f>' Table'!$B$713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ser>
          <c:idx val="1"/>
          <c:order val="1"/>
          <c:tx>
            <c:strRef>
              <c:f>' Table'!$C$712</c:f>
              <c:strCache>
                <c:ptCount val="1"/>
                <c:pt idx="0">
                  <c:v>Number of Codes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 Table'!$A$713</c:f>
              <c:strCache>
                <c:ptCount val="1"/>
                <c:pt idx="0">
                  <c:v>L19</c:v>
                </c:pt>
              </c:strCache>
            </c:strRef>
          </c:cat>
          <c:val>
            <c:numRef>
              <c:f>' Table'!$C$713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145216"/>
        <c:axId val="97146752"/>
      </c:barChart>
      <c:catAx>
        <c:axId val="97145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7146752"/>
        <c:crosses val="autoZero"/>
        <c:auto val="1"/>
        <c:lblAlgn val="ctr"/>
        <c:lblOffset val="100"/>
        <c:noMultiLvlLbl val="0"/>
      </c:catAx>
      <c:valAx>
        <c:axId val="971467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97145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7580584993717948E-3"/>
          <c:y val="0.94645959251280887"/>
          <c:w val="0.97503518127615452"/>
          <c:h val="4.3899523429575642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data_Page1_1_1!$B$1</c:f>
              <c:strCache>
                <c:ptCount val="1"/>
                <c:pt idx="0">
                  <c:v> </c:v>
                </c:pt>
              </c:strCache>
            </c:strRef>
          </c:tx>
          <c:dLbls>
            <c:numFmt formatCode="#0" sourceLinked="0"/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data_Page1_1_1!$A$2:$A$4</c:f>
              <c:strCache>
                <c:ptCount val="3"/>
                <c:pt idx="0">
                  <c:v>JAN-2018</c:v>
                </c:pt>
                <c:pt idx="1">
                  <c:v>FEB-2018</c:v>
                </c:pt>
                <c:pt idx="2">
                  <c:v>MAR-2018</c:v>
                </c:pt>
              </c:strCache>
            </c:strRef>
          </c:cat>
          <c:val>
            <c:numRef>
              <c:f>data_Page1_1_1!$B$2:$B$4</c:f>
              <c:numCache>
                <c:formatCode>General</c:formatCode>
                <c:ptCount val="3"/>
                <c:pt idx="0">
                  <c:v>8</c:v>
                </c:pt>
                <c:pt idx="1">
                  <c:v>6</c:v>
                </c:pt>
                <c:pt idx="2">
                  <c:v>14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4070016"/>
        <c:axId val="44073344"/>
      </c:lineChart>
      <c:catAx>
        <c:axId val="44070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crossAx val="44073344"/>
        <c:crosses val="autoZero"/>
        <c:auto val="0"/>
        <c:lblAlgn val="ctr"/>
        <c:lblOffset val="100"/>
        <c:noMultiLvlLbl val="0"/>
      </c:catAx>
      <c:valAx>
        <c:axId val="4407334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crossAx val="44070016"/>
        <c:crosses val="autoZero"/>
        <c:crossBetween val="between"/>
      </c:valAx>
    </c:plotArea>
    <c:plotVisOnly val="0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data_Page1_1_2!$B$1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</c:spPr>
          <c:invertIfNegative val="0"/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data_Page1_1_2!$A$2</c:f>
              <c:strCache>
                <c:ptCount val="1"/>
                <c:pt idx="0">
                  <c:v>L3 - Infusion Center</c:v>
                </c:pt>
              </c:strCache>
            </c:strRef>
          </c:cat>
          <c:val>
            <c:numRef>
              <c:f>data_Page1_1_2!$B$2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4216704"/>
        <c:axId val="44219776"/>
      </c:barChart>
      <c:catAx>
        <c:axId val="44216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4219776"/>
        <c:crosses val="autoZero"/>
        <c:auto val="0"/>
        <c:lblAlgn val="ctr"/>
        <c:lblOffset val="100"/>
        <c:noMultiLvlLbl val="0"/>
      </c:catAx>
      <c:valAx>
        <c:axId val="442197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4216704"/>
        <c:crosses val="autoZero"/>
        <c:crossBetween val="between"/>
      </c:valAx>
      <c:spPr>
        <a:noFill/>
      </c:spPr>
    </c:plotArea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data_Page1_1_1!$B$1</c:f>
              <c:strCache>
                <c:ptCount val="1"/>
                <c:pt idx="0">
                  <c:v> </c:v>
                </c:pt>
              </c:strCache>
            </c:strRef>
          </c:tx>
          <c:dLbls>
            <c:numFmt formatCode="#0" sourceLinked="0"/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data_Page1_1_1!$A$2:$A$4</c:f>
              <c:strCache>
                <c:ptCount val="3"/>
                <c:pt idx="0">
                  <c:v>JAN-2018</c:v>
                </c:pt>
                <c:pt idx="1">
                  <c:v>FEB-2018</c:v>
                </c:pt>
                <c:pt idx="2">
                  <c:v>MAR-2018</c:v>
                </c:pt>
              </c:strCache>
            </c:strRef>
          </c:cat>
          <c:val>
            <c:numRef>
              <c:f>data_Page1_1_1!$B$2:$B$4</c:f>
              <c:numCache>
                <c:formatCode>General</c:formatCode>
                <c:ptCount val="3"/>
                <c:pt idx="0">
                  <c:v>56</c:v>
                </c:pt>
                <c:pt idx="1">
                  <c:v>61</c:v>
                </c:pt>
                <c:pt idx="2">
                  <c:v>31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735232"/>
        <c:axId val="96737152"/>
      </c:lineChart>
      <c:catAx>
        <c:axId val="96735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crossAx val="96737152"/>
        <c:crosses val="autoZero"/>
        <c:auto val="0"/>
        <c:lblAlgn val="ctr"/>
        <c:lblOffset val="100"/>
        <c:noMultiLvlLbl val="0"/>
      </c:catAx>
      <c:valAx>
        <c:axId val="967371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crossAx val="96735232"/>
        <c:crosses val="autoZero"/>
        <c:crossBetween val="between"/>
      </c:valAx>
    </c:plotArea>
    <c:plotVisOnly val="0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data_Page1_1_3!$B$1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invertIfNegative val="0"/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data_Page1_1_3!$A$2:$A$10</c:f>
              <c:strCache>
                <c:ptCount val="9"/>
                <c:pt idx="0">
                  <c:v>A2</c:v>
                </c:pt>
                <c:pt idx="1">
                  <c:v>B1</c:v>
                </c:pt>
                <c:pt idx="2">
                  <c:v>B3-1</c:v>
                </c:pt>
                <c:pt idx="3">
                  <c:v>B3-2</c:v>
                </c:pt>
                <c:pt idx="4">
                  <c:v>C1</c:v>
                </c:pt>
                <c:pt idx="5">
                  <c:v>C2</c:v>
                </c:pt>
                <c:pt idx="6">
                  <c:v>CVT</c:v>
                </c:pt>
                <c:pt idx="7">
                  <c:v>D3-1</c:v>
                </c:pt>
                <c:pt idx="8">
                  <c:v>D4-1</c:v>
                </c:pt>
              </c:strCache>
            </c:strRef>
          </c:cat>
          <c:val>
            <c:numRef>
              <c:f>data_Page1_1_3!$B$2:$B$10</c:f>
              <c:numCache>
                <c:formatCode>General</c:formatCode>
                <c:ptCount val="9"/>
                <c:pt idx="0">
                  <c:v>14</c:v>
                </c:pt>
                <c:pt idx="1">
                  <c:v>40</c:v>
                </c:pt>
                <c:pt idx="2">
                  <c:v>46</c:v>
                </c:pt>
                <c:pt idx="3">
                  <c:v>24</c:v>
                </c:pt>
                <c:pt idx="4">
                  <c:v>7</c:v>
                </c:pt>
                <c:pt idx="5">
                  <c:v>6</c:v>
                </c:pt>
                <c:pt idx="6">
                  <c:v>9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6863744"/>
        <c:axId val="96867072"/>
      </c:barChart>
      <c:catAx>
        <c:axId val="96863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6867072"/>
        <c:crosses val="autoZero"/>
        <c:auto val="0"/>
        <c:lblAlgn val="ctr"/>
        <c:lblOffset val="100"/>
        <c:noMultiLvlLbl val="0"/>
      </c:catAx>
      <c:valAx>
        <c:axId val="9686707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6863744"/>
        <c:crosses val="autoZero"/>
        <c:crossBetween val="between"/>
      </c:valAx>
      <c:spPr>
        <a:noFill/>
      </c:spPr>
    </c:plotArea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69709100422534E-2"/>
          <c:y val="5.1400554097404488E-2"/>
          <c:w val="0.94846999526934284"/>
          <c:h val="0.807753910534157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 Table'!$B$715</c:f>
              <c:strCache>
                <c:ptCount val="1"/>
                <c:pt idx="0">
                  <c:v>RRT Utilization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 Table'!$A$716:$A$717</c:f>
              <c:strCache>
                <c:ptCount val="2"/>
                <c:pt idx="0">
                  <c:v>CVT</c:v>
                </c:pt>
                <c:pt idx="1">
                  <c:v>B1</c:v>
                </c:pt>
              </c:strCache>
            </c:strRef>
          </c:cat>
          <c:val>
            <c:numRef>
              <c:f>' Table'!$B$716:$B$717</c:f>
              <c:numCache>
                <c:formatCode>General</c:formatCode>
                <c:ptCount val="2"/>
                <c:pt idx="0">
                  <c:v>9</c:v>
                </c:pt>
                <c:pt idx="1">
                  <c:v>40</c:v>
                </c:pt>
              </c:numCache>
            </c:numRef>
          </c:val>
        </c:ser>
        <c:ser>
          <c:idx val="1"/>
          <c:order val="1"/>
          <c:tx>
            <c:strRef>
              <c:f>' Table'!$C$715</c:f>
              <c:strCache>
                <c:ptCount val="1"/>
                <c:pt idx="0">
                  <c:v>Numbers of Codes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 Table'!$A$716:$A$717</c:f>
              <c:strCache>
                <c:ptCount val="2"/>
                <c:pt idx="0">
                  <c:v>CVT</c:v>
                </c:pt>
                <c:pt idx="1">
                  <c:v>B1</c:v>
                </c:pt>
              </c:strCache>
            </c:strRef>
          </c:cat>
          <c:val>
            <c:numRef>
              <c:f>' Table'!$C$716:$C$717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898048"/>
        <c:axId val="96908032"/>
      </c:barChart>
      <c:catAx>
        <c:axId val="96898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6908032"/>
        <c:crosses val="autoZero"/>
        <c:auto val="1"/>
        <c:lblAlgn val="ctr"/>
        <c:lblOffset val="100"/>
        <c:noMultiLvlLbl val="0"/>
      </c:catAx>
      <c:valAx>
        <c:axId val="969080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6898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6115485564304504E-3"/>
          <c:y val="0.93609648785462585"/>
          <c:w val="0.96083289588801424"/>
          <c:h val="4.5768953022313763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31095701194076E-2"/>
          <c:y val="1.9743054063675016E-2"/>
          <c:w val="0.94077964688283366"/>
          <c:h val="0.83591431260890736"/>
        </c:manualLayout>
      </c:layout>
      <c:lineChart>
        <c:grouping val="standard"/>
        <c:varyColors val="0"/>
        <c:ser>
          <c:idx val="0"/>
          <c:order val="0"/>
          <c:tx>
            <c:strRef>
              <c:f>Sheet1!$O$4</c:f>
              <c:strCache>
                <c:ptCount val="1"/>
                <c:pt idx="0">
                  <c:v>RRT Utilization</c:v>
                </c:pt>
              </c:strCache>
            </c:strRef>
          </c:tx>
          <c:marker>
            <c:symbol val="none"/>
          </c:marker>
          <c:dLbls>
            <c:dLbl>
              <c:idx val="18"/>
              <c:layout>
                <c:manualLayout>
                  <c:x val="-2.8362318840579711E-2"/>
                  <c:y val="-5.51299269409505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Sheet1!$N$28:$N$40</c:f>
              <c:strCache>
                <c:ptCount val="13"/>
                <c:pt idx="0">
                  <c:v>1Q15</c:v>
                </c:pt>
                <c:pt idx="1">
                  <c:v>2Q15</c:v>
                </c:pt>
                <c:pt idx="2">
                  <c:v>3Q15</c:v>
                </c:pt>
                <c:pt idx="3">
                  <c:v>4Q15</c:v>
                </c:pt>
                <c:pt idx="4">
                  <c:v>1Q16</c:v>
                </c:pt>
                <c:pt idx="5">
                  <c:v>2Q16</c:v>
                </c:pt>
                <c:pt idx="6">
                  <c:v>3Q16</c:v>
                </c:pt>
                <c:pt idx="7">
                  <c:v>4Q16</c:v>
                </c:pt>
                <c:pt idx="8">
                  <c:v>1Q17</c:v>
                </c:pt>
                <c:pt idx="9">
                  <c:v>2Q17</c:v>
                </c:pt>
                <c:pt idx="10">
                  <c:v>3Q17</c:v>
                </c:pt>
                <c:pt idx="11">
                  <c:v>4Q17</c:v>
                </c:pt>
                <c:pt idx="12">
                  <c:v>1Q18</c:v>
                </c:pt>
              </c:strCache>
            </c:strRef>
          </c:cat>
          <c:val>
            <c:numRef>
              <c:f>Sheet1!$O$28:$O$40</c:f>
              <c:numCache>
                <c:formatCode>General</c:formatCode>
                <c:ptCount val="13"/>
                <c:pt idx="0">
                  <c:v>47</c:v>
                </c:pt>
                <c:pt idx="1">
                  <c:v>34</c:v>
                </c:pt>
                <c:pt idx="2">
                  <c:v>31</c:v>
                </c:pt>
                <c:pt idx="3">
                  <c:v>59</c:v>
                </c:pt>
                <c:pt idx="4">
                  <c:v>84</c:v>
                </c:pt>
                <c:pt idx="5">
                  <c:v>72</c:v>
                </c:pt>
                <c:pt idx="6">
                  <c:v>52</c:v>
                </c:pt>
                <c:pt idx="7">
                  <c:v>63</c:v>
                </c:pt>
                <c:pt idx="8">
                  <c:v>64</c:v>
                </c:pt>
                <c:pt idx="9">
                  <c:v>55</c:v>
                </c:pt>
                <c:pt idx="10">
                  <c:v>76</c:v>
                </c:pt>
                <c:pt idx="11">
                  <c:v>93</c:v>
                </c:pt>
                <c:pt idx="12">
                  <c:v>113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Sheet1!$P$4</c:f>
              <c:strCache>
                <c:ptCount val="1"/>
                <c:pt idx="0">
                  <c:v>Out patient codes 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1.4543535318954696E-2"/>
                  <c:y val="-2.62698980809217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Sheet1!$N$28:$N$40</c:f>
              <c:strCache>
                <c:ptCount val="13"/>
                <c:pt idx="0">
                  <c:v>1Q15</c:v>
                </c:pt>
                <c:pt idx="1">
                  <c:v>2Q15</c:v>
                </c:pt>
                <c:pt idx="2">
                  <c:v>3Q15</c:v>
                </c:pt>
                <c:pt idx="3">
                  <c:v>4Q15</c:v>
                </c:pt>
                <c:pt idx="4">
                  <c:v>1Q16</c:v>
                </c:pt>
                <c:pt idx="5">
                  <c:v>2Q16</c:v>
                </c:pt>
                <c:pt idx="6">
                  <c:v>3Q16</c:v>
                </c:pt>
                <c:pt idx="7">
                  <c:v>4Q16</c:v>
                </c:pt>
                <c:pt idx="8">
                  <c:v>1Q17</c:v>
                </c:pt>
                <c:pt idx="9">
                  <c:v>2Q17</c:v>
                </c:pt>
                <c:pt idx="10">
                  <c:v>3Q17</c:v>
                </c:pt>
                <c:pt idx="11">
                  <c:v>4Q17</c:v>
                </c:pt>
                <c:pt idx="12">
                  <c:v>1Q18</c:v>
                </c:pt>
              </c:strCache>
            </c:strRef>
          </c:cat>
          <c:val>
            <c:numRef>
              <c:f>Sheet1!$P$28:$P$40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1</c:v>
                </c:pt>
                <c:pt idx="7">
                  <c:v>4</c:v>
                </c:pt>
                <c:pt idx="8">
                  <c:v>7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7461376"/>
        <c:axId val="97462912"/>
      </c:lineChart>
      <c:catAx>
        <c:axId val="9746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800000" vert="horz"/>
          <a:lstStyle/>
          <a:p>
            <a:pPr>
              <a:defRPr sz="900" b="1"/>
            </a:pPr>
            <a:endParaRPr lang="en-US"/>
          </a:p>
        </c:txPr>
        <c:crossAx val="97462912"/>
        <c:crosses val="autoZero"/>
        <c:auto val="1"/>
        <c:lblAlgn val="ctr"/>
        <c:lblOffset val="100"/>
        <c:noMultiLvlLbl val="0"/>
      </c:catAx>
      <c:valAx>
        <c:axId val="97462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7461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373867397010158"/>
          <c:y val="0.9384235369788263"/>
          <c:w val="0.48684103617482599"/>
          <c:h val="5.9578807589762743E-2"/>
        </c:manualLayout>
      </c:layout>
      <c:overlay val="0"/>
    </c:legend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data_Page1_1_1!$B$1</c:f>
              <c:strCache>
                <c:ptCount val="1"/>
                <c:pt idx="0">
                  <c:v> </c:v>
                </c:pt>
              </c:strCache>
            </c:strRef>
          </c:tx>
          <c:dLbls>
            <c:numFmt formatCode="#0" sourceLinked="0"/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data_Page1_1_1!$A$2:$A$4</c:f>
              <c:strCache>
                <c:ptCount val="3"/>
                <c:pt idx="0">
                  <c:v>JAN-2018</c:v>
                </c:pt>
                <c:pt idx="1">
                  <c:v>FEB-2018</c:v>
                </c:pt>
                <c:pt idx="2">
                  <c:v>MAR-2018</c:v>
                </c:pt>
              </c:strCache>
            </c:strRef>
          </c:cat>
          <c:val>
            <c:numRef>
              <c:f>data_Page1_1_1!$B$2:$B$4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5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7071488"/>
        <c:axId val="97074560"/>
      </c:lineChart>
      <c:catAx>
        <c:axId val="97071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crossAx val="97074560"/>
        <c:crosses val="autoZero"/>
        <c:auto val="0"/>
        <c:lblAlgn val="ctr"/>
        <c:lblOffset val="100"/>
        <c:noMultiLvlLbl val="0"/>
      </c:catAx>
      <c:valAx>
        <c:axId val="9707456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crossAx val="97071488"/>
        <c:crosses val="autoZero"/>
        <c:crossBetween val="between"/>
      </c:valAx>
    </c:plotArea>
    <c:plotVisOnly val="0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data_Page1_1_2!$B$1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invertIfNegative val="0"/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data_Page1_1_2!$A$2:$A$4</c:f>
              <c:strCache>
                <c:ptCount val="3"/>
                <c:pt idx="0">
                  <c:v>Cardiology-OPD</c:v>
                </c:pt>
                <c:pt idx="1">
                  <c:v>Oncology Treatment Area 2nd Fl.</c:v>
                </c:pt>
                <c:pt idx="2">
                  <c:v>Radiology Recovery</c:v>
                </c:pt>
              </c:strCache>
            </c:strRef>
          </c:cat>
          <c:val>
            <c:numRef>
              <c:f>data_Page1_1_2!$B$2:$B$4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3444608"/>
        <c:axId val="33503104"/>
      </c:barChart>
      <c:catAx>
        <c:axId val="33444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503104"/>
        <c:crosses val="autoZero"/>
        <c:auto val="0"/>
        <c:lblAlgn val="ctr"/>
        <c:lblOffset val="100"/>
        <c:noMultiLvlLbl val="0"/>
      </c:catAx>
      <c:valAx>
        <c:axId val="33503104"/>
        <c:scaling>
          <c:orientation val="minMax"/>
          <c:max val="5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444608"/>
        <c:crosses val="autoZero"/>
        <c:crossBetween val="between"/>
        <c:majorUnit val="1"/>
      </c:valAx>
      <c:spPr>
        <a:noFill/>
      </c:spPr>
    </c:plotArea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data_Page1_1_1!$B$1</c:f>
              <c:strCache>
                <c:ptCount val="1"/>
                <c:pt idx="0">
                  <c:v> </c:v>
                </c:pt>
              </c:strCache>
            </c:strRef>
          </c:tx>
          <c:dLbls>
            <c:numFmt formatCode="#0" sourceLinked="0"/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data_Page1_1_1!$A$2:$A$4</c:f>
              <c:strCache>
                <c:ptCount val="3"/>
                <c:pt idx="0">
                  <c:v>JAN-2018</c:v>
                </c:pt>
                <c:pt idx="1">
                  <c:v>FEB-2018</c:v>
                </c:pt>
                <c:pt idx="2">
                  <c:v>MAR-2018</c:v>
                </c:pt>
              </c:strCache>
            </c:strRef>
          </c:cat>
          <c:val>
            <c:numRef>
              <c:f>data_Page1_1_1!$B$2:$B$4</c:f>
              <c:numCache>
                <c:formatCode>General</c:formatCode>
                <c:ptCount val="3"/>
                <c:pt idx="0">
                  <c:v>14</c:v>
                </c:pt>
                <c:pt idx="1">
                  <c:v>24</c:v>
                </c:pt>
                <c:pt idx="2">
                  <c:v>13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7086848"/>
        <c:axId val="97114752"/>
      </c:lineChart>
      <c:catAx>
        <c:axId val="97086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crossAx val="97114752"/>
        <c:crosses val="autoZero"/>
        <c:auto val="0"/>
        <c:lblAlgn val="ctr"/>
        <c:lblOffset val="100"/>
        <c:noMultiLvlLbl val="0"/>
      </c:catAx>
      <c:valAx>
        <c:axId val="971147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crossAx val="97086848"/>
        <c:crosses val="autoZero"/>
        <c:crossBetween val="between"/>
      </c:valAx>
    </c:plotArea>
    <c:plotVisOnly val="0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data_Page1_1_3!$B$1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data_Page1_1_3!$A$2:$A$4</c:f>
              <c:strCache>
                <c:ptCount val="3"/>
                <c:pt idx="0">
                  <c:v>CWA</c:v>
                </c:pt>
                <c:pt idx="1">
                  <c:v>CWB</c:v>
                </c:pt>
                <c:pt idx="2">
                  <c:v>CWC</c:v>
                </c:pt>
              </c:strCache>
            </c:strRef>
          </c:cat>
          <c:val>
            <c:numRef>
              <c:f>data_Page1_1_3!$B$2:$B$4</c:f>
              <c:numCache>
                <c:formatCode>General</c:formatCode>
                <c:ptCount val="3"/>
                <c:pt idx="0">
                  <c:v>41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168896"/>
        <c:axId val="43197184"/>
      </c:barChart>
      <c:catAx>
        <c:axId val="43168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197184"/>
        <c:crosses val="autoZero"/>
        <c:auto val="0"/>
        <c:lblAlgn val="ctr"/>
        <c:lblOffset val="100"/>
        <c:noMultiLvlLbl val="0"/>
      </c:catAx>
      <c:valAx>
        <c:axId val="4319718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168896"/>
        <c:crosses val="autoZero"/>
        <c:crossBetween val="between"/>
      </c:valAx>
      <c:spPr>
        <a:noFill/>
      </c:spPr>
    </c:plotArea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data_Page1_1_1!$B$1</c:f>
              <c:strCache>
                <c:ptCount val="1"/>
                <c:pt idx="0">
                  <c:v> </c:v>
                </c:pt>
              </c:strCache>
            </c:strRef>
          </c:tx>
          <c:dLbls>
            <c:numFmt formatCode="#0" sourceLinked="0"/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data_Page1_1_1!$A$2:$A$4</c:f>
              <c:strCache>
                <c:ptCount val="3"/>
                <c:pt idx="0">
                  <c:v>JAN-2018</c:v>
                </c:pt>
                <c:pt idx="1">
                  <c:v>FEB-2018</c:v>
                </c:pt>
                <c:pt idx="2">
                  <c:v>MAR-2018</c:v>
                </c:pt>
              </c:strCache>
            </c:strRef>
          </c:cat>
          <c:val>
            <c:numRef>
              <c:f>data_Page1_1_1!$B$2:$B$4</c:f>
              <c:numCache>
                <c:formatCode>General</c:formatCode>
                <c:ptCount val="3"/>
                <c:pt idx="0">
                  <c:v>12</c:v>
                </c:pt>
                <c:pt idx="1">
                  <c:v>10</c:v>
                </c:pt>
                <c:pt idx="2">
                  <c:v>4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3558400"/>
        <c:axId val="43562112"/>
      </c:lineChart>
      <c:catAx>
        <c:axId val="435584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crossAx val="43562112"/>
        <c:crosses val="autoZero"/>
        <c:auto val="0"/>
        <c:lblAlgn val="ctr"/>
        <c:lblOffset val="100"/>
        <c:noMultiLvlLbl val="0"/>
      </c:catAx>
      <c:valAx>
        <c:axId val="4356211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crossAx val="43558400"/>
        <c:crosses val="autoZero"/>
        <c:crossBetween val="between"/>
      </c:valAx>
    </c:plotArea>
    <c:plotVisOnly val="0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data_Page1_1_2!$B$1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data_Page1_1_2!$A$2</c:f>
              <c:strCache>
                <c:ptCount val="1"/>
                <c:pt idx="0">
                  <c:v>KFNCCC-OPD</c:v>
                </c:pt>
              </c:strCache>
            </c:strRef>
          </c:cat>
          <c:val>
            <c:numRef>
              <c:f>data_Page1_1_2!$B$2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4107264"/>
        <c:axId val="44230912"/>
      </c:barChart>
      <c:catAx>
        <c:axId val="44107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4230912"/>
        <c:crosses val="autoZero"/>
        <c:auto val="0"/>
        <c:lblAlgn val="ctr"/>
        <c:lblOffset val="100"/>
        <c:noMultiLvlLbl val="0"/>
      </c:catAx>
      <c:valAx>
        <c:axId val="4423091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4107264"/>
        <c:crosses val="autoZero"/>
        <c:crossBetween val="between"/>
      </c:valAx>
      <c:spPr>
        <a:noFill/>
      </c:spPr>
    </c:plotArea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data_Page1_1_1!$B$1</c:f>
              <c:strCache>
                <c:ptCount val="1"/>
                <c:pt idx="0">
                  <c:v> </c:v>
                </c:pt>
              </c:strCache>
            </c:strRef>
          </c:tx>
          <c:dLbls>
            <c:numFmt formatCode="#0" sourceLinked="0"/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data_Page1_1_1!$A$2:$A$4</c:f>
              <c:strCache>
                <c:ptCount val="3"/>
                <c:pt idx="0">
                  <c:v>JAN-2018</c:v>
                </c:pt>
                <c:pt idx="1">
                  <c:v>FEB-2018</c:v>
                </c:pt>
                <c:pt idx="2">
                  <c:v>MAR-2018</c:v>
                </c:pt>
              </c:strCache>
            </c:strRef>
          </c:cat>
          <c:val>
            <c:numRef>
              <c:f>data_Page1_1_1!$B$2:$B$4</c:f>
              <c:numCache>
                <c:formatCode>General</c:formatCode>
                <c:ptCount val="3"/>
                <c:pt idx="0">
                  <c:v>60</c:v>
                </c:pt>
                <c:pt idx="1">
                  <c:v>55</c:v>
                </c:pt>
                <c:pt idx="2">
                  <c:v>78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7551104"/>
        <c:axId val="97554432"/>
      </c:lineChart>
      <c:catAx>
        <c:axId val="97551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crossAx val="97554432"/>
        <c:crosses val="autoZero"/>
        <c:auto val="0"/>
        <c:lblAlgn val="ctr"/>
        <c:lblOffset val="100"/>
        <c:noMultiLvlLbl val="0"/>
      </c:catAx>
      <c:valAx>
        <c:axId val="9755443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crossAx val="97551104"/>
        <c:crosses val="autoZero"/>
        <c:crossBetween val="between"/>
      </c:valAx>
    </c:plotArea>
    <c:plotVisOnly val="0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data_Page1_1_3!$B$1</c:f>
              <c:strCache>
                <c:ptCount val="1"/>
                <c:pt idx="0">
                  <c:v> </c:v>
                </c:pt>
              </c:strCache>
            </c:strRef>
          </c:tx>
          <c:invertIfNegative val="0"/>
          <c:dLbls>
            <c:numFmt formatCode="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data_Page1_1_3!$A$2:$A$16</c:f>
              <c:strCache>
                <c:ptCount val="15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B1</c:v>
                </c:pt>
                <c:pt idx="5">
                  <c:v>B2</c:v>
                </c:pt>
                <c:pt idx="6">
                  <c:v>B3-2</c:v>
                </c:pt>
                <c:pt idx="7">
                  <c:v>C1</c:v>
                </c:pt>
                <c:pt idx="8">
                  <c:v>C2</c:v>
                </c:pt>
                <c:pt idx="9">
                  <c:v>C3</c:v>
                </c:pt>
                <c:pt idx="10">
                  <c:v>CVT</c:v>
                </c:pt>
                <c:pt idx="11">
                  <c:v>D3-1</c:v>
                </c:pt>
                <c:pt idx="12">
                  <c:v>D3-2</c:v>
                </c:pt>
                <c:pt idx="13">
                  <c:v>D4-1</c:v>
                </c:pt>
                <c:pt idx="14">
                  <c:v>D4-2</c:v>
                </c:pt>
              </c:strCache>
            </c:strRef>
          </c:cat>
          <c:val>
            <c:numRef>
              <c:f>data_Page1_1_3!$B$2:$B$16</c:f>
              <c:numCache>
                <c:formatCode>General</c:formatCode>
                <c:ptCount val="15"/>
                <c:pt idx="0">
                  <c:v>13</c:v>
                </c:pt>
                <c:pt idx="1">
                  <c:v>1</c:v>
                </c:pt>
                <c:pt idx="2">
                  <c:v>32</c:v>
                </c:pt>
                <c:pt idx="3">
                  <c:v>6</c:v>
                </c:pt>
                <c:pt idx="4">
                  <c:v>1</c:v>
                </c:pt>
                <c:pt idx="5">
                  <c:v>29</c:v>
                </c:pt>
                <c:pt idx="6">
                  <c:v>3</c:v>
                </c:pt>
                <c:pt idx="7">
                  <c:v>20</c:v>
                </c:pt>
                <c:pt idx="8">
                  <c:v>13</c:v>
                </c:pt>
                <c:pt idx="9">
                  <c:v>25</c:v>
                </c:pt>
                <c:pt idx="10">
                  <c:v>10</c:v>
                </c:pt>
                <c:pt idx="11">
                  <c:v>26</c:v>
                </c:pt>
                <c:pt idx="12">
                  <c:v>3</c:v>
                </c:pt>
                <c:pt idx="13">
                  <c:v>10</c:v>
                </c:pt>
                <c:pt idx="14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927488"/>
        <c:axId val="4930560"/>
      </c:barChart>
      <c:catAx>
        <c:axId val="4927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crossAx val="4930560"/>
        <c:crosses val="autoZero"/>
        <c:auto val="0"/>
        <c:lblAlgn val="ctr"/>
        <c:lblOffset val="100"/>
        <c:noMultiLvlLbl val="0"/>
      </c:catAx>
      <c:valAx>
        <c:axId val="493056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crossAx val="4927488"/>
        <c:crosses val="autoZero"/>
        <c:crossBetween val="between"/>
      </c:valAx>
    </c:plotArea>
    <c:plotVisOnly val="0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988407699037624E-2"/>
          <c:y val="5.1400554097404488E-2"/>
          <c:w val="0.9169286964129485"/>
          <c:h val="0.845341859562501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 Table'!$B$702</c:f>
              <c:strCache>
                <c:ptCount val="1"/>
                <c:pt idx="0">
                  <c:v>RRT Utilization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 Table'!$A$703:$A$706</c:f>
              <c:strCache>
                <c:ptCount val="4"/>
                <c:pt idx="0">
                  <c:v>C1</c:v>
                </c:pt>
                <c:pt idx="1">
                  <c:v>D3-1</c:v>
                </c:pt>
                <c:pt idx="2">
                  <c:v>B2</c:v>
                </c:pt>
                <c:pt idx="3">
                  <c:v>A4</c:v>
                </c:pt>
              </c:strCache>
            </c:strRef>
          </c:cat>
          <c:val>
            <c:numRef>
              <c:f>' Table'!$B$703:$B$706</c:f>
              <c:numCache>
                <c:formatCode>General</c:formatCode>
                <c:ptCount val="4"/>
                <c:pt idx="0">
                  <c:v>20</c:v>
                </c:pt>
                <c:pt idx="1">
                  <c:v>26</c:v>
                </c:pt>
                <c:pt idx="2">
                  <c:v>29</c:v>
                </c:pt>
                <c:pt idx="3">
                  <c:v>6</c:v>
                </c:pt>
              </c:numCache>
            </c:numRef>
          </c:val>
        </c:ser>
        <c:ser>
          <c:idx val="1"/>
          <c:order val="1"/>
          <c:tx>
            <c:strRef>
              <c:f>' Table'!$C$702</c:f>
              <c:strCache>
                <c:ptCount val="1"/>
                <c:pt idx="0">
                  <c:v>Number of Codes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 Table'!$A$703:$A$706</c:f>
              <c:strCache>
                <c:ptCount val="4"/>
                <c:pt idx="0">
                  <c:v>C1</c:v>
                </c:pt>
                <c:pt idx="1">
                  <c:v>D3-1</c:v>
                </c:pt>
                <c:pt idx="2">
                  <c:v>B2</c:v>
                </c:pt>
                <c:pt idx="3">
                  <c:v>A4</c:v>
                </c:pt>
              </c:strCache>
            </c:strRef>
          </c:cat>
          <c:val>
            <c:numRef>
              <c:f>' Table'!$C$703:$C$706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617984"/>
        <c:axId val="96619520"/>
      </c:barChart>
      <c:catAx>
        <c:axId val="966179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6619520"/>
        <c:crosses val="autoZero"/>
        <c:auto val="1"/>
        <c:lblAlgn val="ctr"/>
        <c:lblOffset val="100"/>
        <c:noMultiLvlLbl val="0"/>
      </c:catAx>
      <c:valAx>
        <c:axId val="966195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6617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3615485564304416E-3"/>
          <c:y val="0.94709119621629345"/>
          <c:w val="0.97774956255468048"/>
          <c:h val="5.2908803783706583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data_Page1_1_1!$B$1</c:f>
              <c:strCache>
                <c:ptCount val="1"/>
                <c:pt idx="0">
                  <c:v> </c:v>
                </c:pt>
              </c:strCache>
            </c:strRef>
          </c:tx>
          <c:dLbls>
            <c:numFmt formatCode="#0" sourceLinked="0"/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data_Page1_1_1!$A$2:$A$4</c:f>
              <c:strCache>
                <c:ptCount val="3"/>
                <c:pt idx="0">
                  <c:v>JAN-2018</c:v>
                </c:pt>
                <c:pt idx="1">
                  <c:v>FEB-2018</c:v>
                </c:pt>
                <c:pt idx="2">
                  <c:v>MAR-2018</c:v>
                </c:pt>
              </c:strCache>
            </c:strRef>
          </c:cat>
          <c:val>
            <c:numRef>
              <c:f>data_Page1_1_1!$B$2:$B$4</c:f>
              <c:numCache>
                <c:formatCode>General</c:formatCode>
                <c:ptCount val="3"/>
                <c:pt idx="0">
                  <c:v>15</c:v>
                </c:pt>
                <c:pt idx="1">
                  <c:v>12</c:v>
                </c:pt>
                <c:pt idx="2">
                  <c:v>24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1095040"/>
        <c:axId val="31487488"/>
      </c:lineChart>
      <c:catAx>
        <c:axId val="31095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crossAx val="31487488"/>
        <c:crosses val="autoZero"/>
        <c:auto val="0"/>
        <c:lblAlgn val="ctr"/>
        <c:lblOffset val="100"/>
        <c:noMultiLvlLbl val="0"/>
      </c:catAx>
      <c:valAx>
        <c:axId val="3148748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crossAx val="31095040"/>
        <c:crosses val="autoZero"/>
        <c:crossBetween val="between"/>
      </c:valAx>
    </c:plotArea>
    <c:plotVisOnly val="0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729128967024699E-2"/>
          <c:y val="2.6131765950056181E-2"/>
          <c:w val="0.92927087103297534"/>
          <c:h val="0.613082547790048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data_Page1_1_2!$B$1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Lbls>
            <c:numFmt formatCode="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data_Page1_1_2!$A$2:$A$15</c:f>
              <c:strCache>
                <c:ptCount val="14"/>
                <c:pt idx="0">
                  <c:v>Apheresis/BBK-R</c:v>
                </c:pt>
                <c:pt idx="1">
                  <c:v>Day Medical Unit</c:v>
                </c:pt>
                <c:pt idx="2">
                  <c:v>Dental Clinic</c:v>
                </c:pt>
                <c:pt idx="3">
                  <c:v>Echo Lab</c:v>
                </c:pt>
                <c:pt idx="4">
                  <c:v>EMS-L1</c:v>
                </c:pt>
                <c:pt idx="5">
                  <c:v>EMS-L2</c:v>
                </c:pt>
                <c:pt idx="6">
                  <c:v>Endoscopy Clinic</c:v>
                </c:pt>
                <c:pt idx="7">
                  <c:v>Hemodialysis Unit</c:v>
                </c:pt>
                <c:pt idx="8">
                  <c:v>High Dependency Unit (HDU)</c:v>
                </c:pt>
                <c:pt idx="9">
                  <c:v>L14 - Oncology Ward</c:v>
                </c:pt>
                <c:pt idx="10">
                  <c:v>Labour &amp; Delivery</c:v>
                </c:pt>
                <c:pt idx="11">
                  <c:v>Radiation Therapy</c:v>
                </c:pt>
                <c:pt idx="12">
                  <c:v>Radiology Interventional Areas</c:v>
                </c:pt>
                <c:pt idx="13">
                  <c:v>Radiology Recovery</c:v>
                </c:pt>
              </c:strCache>
            </c:strRef>
          </c:cat>
          <c:val>
            <c:numRef>
              <c:f>data_Page1_1_2!$B$2:$B$15</c:f>
              <c:numCache>
                <c:formatCode>General</c:formatCode>
                <c:ptCount val="14"/>
                <c:pt idx="0">
                  <c:v>2</c:v>
                </c:pt>
                <c:pt idx="1">
                  <c:v>1</c:v>
                </c:pt>
                <c:pt idx="2">
                  <c:v>5</c:v>
                </c:pt>
                <c:pt idx="3">
                  <c:v>1</c:v>
                </c:pt>
                <c:pt idx="4">
                  <c:v>8</c:v>
                </c:pt>
                <c:pt idx="5">
                  <c:v>1</c:v>
                </c:pt>
                <c:pt idx="6">
                  <c:v>4</c:v>
                </c:pt>
                <c:pt idx="7">
                  <c:v>7</c:v>
                </c:pt>
                <c:pt idx="8">
                  <c:v>12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1287936"/>
        <c:axId val="31311744"/>
      </c:barChart>
      <c:catAx>
        <c:axId val="31287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1311744"/>
        <c:crosses val="autoZero"/>
        <c:auto val="0"/>
        <c:lblAlgn val="ctr"/>
        <c:lblOffset val="100"/>
        <c:noMultiLvlLbl val="0"/>
      </c:catAx>
      <c:valAx>
        <c:axId val="3131174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1287936"/>
        <c:crosses val="autoZero"/>
        <c:crossBetween val="between"/>
      </c:valAx>
      <c:spPr>
        <a:noFill/>
      </c:spPr>
    </c:plotArea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649707380183563E-2"/>
          <c:y val="2.9668841509192582E-2"/>
          <c:w val="0.96197297522497505"/>
          <c:h val="0.863302646507290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Sheet2!$C$7</c:f>
              <c:strCache>
                <c:ptCount val="1"/>
                <c:pt idx="0">
                  <c:v>Number of RRT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Sheet2!$A$8</c:f>
              <c:strCache>
                <c:ptCount val="1"/>
                <c:pt idx="0">
                  <c:v>IR</c:v>
                </c:pt>
              </c:strCache>
            </c:strRef>
          </c:cat>
          <c:val>
            <c:numRef>
              <c:f>Sheet2!$C$8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Sheet2!$B$7</c:f>
              <c:strCache>
                <c:ptCount val="1"/>
                <c:pt idx="0">
                  <c:v>Number of codes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Sheet2!$A$8</c:f>
              <c:strCache>
                <c:ptCount val="1"/>
                <c:pt idx="0">
                  <c:v>IR</c:v>
                </c:pt>
              </c:strCache>
            </c:strRef>
          </c:cat>
          <c:val>
            <c:numRef>
              <c:f>Sheet2!$B$8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654464"/>
        <c:axId val="96656000"/>
      </c:barChart>
      <c:catAx>
        <c:axId val="966544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6656000"/>
        <c:crosses val="autoZero"/>
        <c:auto val="1"/>
        <c:lblAlgn val="ctr"/>
        <c:lblOffset val="100"/>
        <c:noMultiLvlLbl val="0"/>
      </c:catAx>
      <c:valAx>
        <c:axId val="96656000"/>
        <c:scaling>
          <c:orientation val="minMax"/>
          <c:max val="4"/>
        </c:scaling>
        <c:delete val="0"/>
        <c:axPos val="l"/>
        <c:numFmt formatCode="General" sourceLinked="1"/>
        <c:majorTickMark val="out"/>
        <c:minorTickMark val="none"/>
        <c:tickLblPos val="nextTo"/>
        <c:crossAx val="96654464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7.4915511179761713E-3"/>
          <c:y val="0.94004622382024894"/>
          <c:w val="0.98384621690779872"/>
          <c:h val="5.0092077311275164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data_Page1_1_1!$B$1</c:f>
              <c:strCache>
                <c:ptCount val="1"/>
                <c:pt idx="0">
                  <c:v> </c:v>
                </c:pt>
              </c:strCache>
            </c:strRef>
          </c:tx>
          <c:dLbls>
            <c:numFmt formatCode="#0" sourceLinked="0"/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data_Page1_1_1!$A$2:$A$4</c:f>
              <c:strCache>
                <c:ptCount val="3"/>
                <c:pt idx="0">
                  <c:v>JAN-2018</c:v>
                </c:pt>
                <c:pt idx="1">
                  <c:v>FEB-2018</c:v>
                </c:pt>
                <c:pt idx="2">
                  <c:v>MAR-2018</c:v>
                </c:pt>
              </c:strCache>
            </c:strRef>
          </c:cat>
          <c:val>
            <c:numRef>
              <c:f>data_Page1_1_1!$B$2:$B$4</c:f>
              <c:numCache>
                <c:formatCode>General</c:formatCode>
                <c:ptCount val="3"/>
                <c:pt idx="0">
                  <c:v>36</c:v>
                </c:pt>
                <c:pt idx="1">
                  <c:v>27</c:v>
                </c:pt>
                <c:pt idx="2">
                  <c:v>35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017856"/>
        <c:axId val="35029376"/>
      </c:lineChart>
      <c:catAx>
        <c:axId val="35017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crossAx val="35029376"/>
        <c:crosses val="autoZero"/>
        <c:auto val="0"/>
        <c:lblAlgn val="ctr"/>
        <c:lblOffset val="100"/>
        <c:noMultiLvlLbl val="0"/>
      </c:catAx>
      <c:valAx>
        <c:axId val="350293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 </a:t>
                </a:r>
              </a:p>
            </c:rich>
          </c:tx>
          <c:layout/>
          <c:overlay val="0"/>
        </c:title>
        <c:numFmt formatCode="#0" sourceLinked="0"/>
        <c:majorTickMark val="none"/>
        <c:minorTickMark val="none"/>
        <c:tickLblPos val="nextTo"/>
        <c:crossAx val="35017856"/>
        <c:crosses val="autoZero"/>
        <c:crossBetween val="between"/>
      </c:valAx>
    </c:plotArea>
    <c:plotVisOnly val="0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00641917-E47E-4BD6-AA9E-0E86E20336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139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rtl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rtl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rtl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rtl="1">
              <a:defRPr sz="1200"/>
            </a:lvl1pPr>
          </a:lstStyle>
          <a:p>
            <a:pPr>
              <a:defRPr/>
            </a:pPr>
            <a:fld id="{0375720B-4E13-4855-9BA7-9AA1D8CC64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959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F26DAE-23AB-4E18-845A-10ED1795B62F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0195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5720B-4E13-4855-9BA7-9AA1D8CC649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569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5720B-4E13-4855-9BA7-9AA1D8CC649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659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5720B-4E13-4855-9BA7-9AA1D8CC649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00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5720B-4E13-4855-9BA7-9AA1D8CC6491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024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4B8A4-4191-4B25-B01A-F13BD50637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03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AB26E-28B6-4581-ABAA-B1F371C331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2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2E73E-F713-4EEC-A4AF-7859E9CB9A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7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C5DF6-5052-4A42-8BB4-1A8C99B733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14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B1B67-08B2-4A35-855C-D954DD9831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74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94A73-31A1-47AF-9299-6A633A044D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1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3A91F-DDE1-4F73-BFF8-B0BF5D2B62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7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31C31-E744-4F2A-9B74-13E53895CFA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4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F5CF8-AD22-4424-901E-988176F650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8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47D9-054B-4CDB-9B2F-61D3DC38FD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3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78F24-51CE-478C-B74D-681BF399DF3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6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107A58-C4CD-44B2-9BD4-8AB69921A4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7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143271" y="2276872"/>
            <a:ext cx="8786813" cy="2360612"/>
          </a:xfrm>
        </p:spPr>
        <p:txBody>
          <a:bodyPr/>
          <a:lstStyle/>
          <a:p>
            <a:pPr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Rapid Response Team Report for 1</a:t>
            </a:r>
            <a:r>
              <a:rPr lang="en-US" sz="48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st</a:t>
            </a: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Quarter 2018</a:t>
            </a:r>
          </a:p>
        </p:txBody>
      </p:sp>
      <p:pic>
        <p:nvPicPr>
          <p:cNvPr id="2051" name="Picture 5" descr="C:\Documents and Settings\f89933\Desktop\png-brand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91654"/>
            <a:ext cx="3385741" cy="18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683568" y="5229200"/>
            <a:ext cx="79208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Prepared by Rapid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Response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Team Coordinator, </a:t>
            </a:r>
          </a:p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In collaboration with Quality Management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Division, Performance Improvement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Section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for Adult </a:t>
            </a:r>
            <a:b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Out-Patients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Main Building by Units 1</a:t>
            </a:r>
            <a:r>
              <a:rPr lang="en-US" sz="2800" b="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2018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2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6460483"/>
              </p:ext>
            </p:extLst>
          </p:nvPr>
        </p:nvGraphicFramePr>
        <p:xfrm>
          <a:off x="233362" y="1052736"/>
          <a:ext cx="880313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749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Versus Adult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Out-Patients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Codes by Units in Main Building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 2018</a:t>
            </a:r>
            <a:endParaRPr lang="en-US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715948"/>
              </p:ext>
            </p:extLst>
          </p:nvPr>
        </p:nvGraphicFramePr>
        <p:xfrm>
          <a:off x="107504" y="1268760"/>
          <a:ext cx="892899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37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54107"/>
          </a:xfr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Rapid Response Team </a:t>
            </a: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Utilization </a:t>
            </a: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</a:t>
            </a: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Adult </a:t>
            </a: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Out-Patients</a:t>
            </a: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Main </a:t>
            </a: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Building 1</a:t>
            </a:r>
            <a:r>
              <a:rPr lang="en-US" sz="2800" baseline="30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</a:t>
            </a: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2018</a:t>
            </a:r>
            <a:endParaRPr lang="en-US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200078"/>
              </p:ext>
            </p:extLst>
          </p:nvPr>
        </p:nvGraphicFramePr>
        <p:xfrm>
          <a:off x="1331640" y="1484784"/>
          <a:ext cx="6480720" cy="864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0"/>
                <a:gridCol w="3240360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Average Length of Stay For RRT Patients in ICU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Days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Average RRT Cycle Time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116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Minutes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Average of First Response Arrival Time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Minutes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623425"/>
              </p:ext>
            </p:extLst>
          </p:nvPr>
        </p:nvGraphicFramePr>
        <p:xfrm>
          <a:off x="1331640" y="2492896"/>
          <a:ext cx="6481272" cy="20363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636"/>
                <a:gridCol w="1584311"/>
                <a:gridCol w="1656325"/>
              </a:tblGrid>
              <a:tr h="2829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Outpatient Outcomes</a:t>
                      </a:r>
                      <a:endParaRPr lang="en-US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</a:p>
                  </a:txBody>
                  <a:tcPr marL="7873" marR="7873" marT="787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Percentage</a:t>
                      </a:r>
                    </a:p>
                  </a:txBody>
                  <a:tcPr marL="7873" marR="7873" marT="787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5512">
                <a:tc>
                  <a:txBody>
                    <a:bodyPr/>
                    <a:lstStyle/>
                    <a:p>
                      <a:pPr marL="115888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Stayed in Location</a:t>
                      </a: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5638">
                <a:tc>
                  <a:txBody>
                    <a:bodyPr/>
                    <a:lstStyle/>
                    <a:p>
                      <a:pPr marL="115888" indent="0" algn="l" fontAlgn="t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Transferred to DEM </a:t>
                      </a: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</a:tr>
              <a:tr h="475873">
                <a:tc>
                  <a:txBody>
                    <a:bodyPr/>
                    <a:lstStyle/>
                    <a:p>
                      <a:pPr marL="11588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Decision to Transfer Patient to ICU, </a:t>
                      </a:r>
                    </a:p>
                    <a:p>
                      <a:pPr marL="11588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Actual Transfer to ICU,</a:t>
                      </a: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185">
                <a:tc>
                  <a:txBody>
                    <a:bodyPr/>
                    <a:lstStyle/>
                    <a:p>
                      <a:pPr marL="115888" indent="0" algn="l" fontAlgn="t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Stayed in Location, DNAR</a:t>
                      </a: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85">
                <a:tc>
                  <a:txBody>
                    <a:bodyPr/>
                    <a:lstStyle/>
                    <a:p>
                      <a:pPr marL="11588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Discharged Home</a:t>
                      </a:r>
                    </a:p>
                  </a:txBody>
                  <a:tcPr marL="7873" marR="7873" marT="78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740275"/>
              </p:ext>
            </p:extLst>
          </p:nvPr>
        </p:nvGraphicFramePr>
        <p:xfrm>
          <a:off x="1331640" y="4725144"/>
          <a:ext cx="6480720" cy="936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0"/>
                <a:gridCol w="1584176"/>
                <a:gridCol w="1656184"/>
              </a:tblGrid>
              <a:tr h="28803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Outpatient 28 Days Outcomes</a:t>
                      </a:r>
                      <a:endParaRPr lang="en-US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</a:p>
                  </a:txBody>
                  <a:tcPr marL="7873" marR="7873" marT="787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Percentage</a:t>
                      </a:r>
                    </a:p>
                  </a:txBody>
                  <a:tcPr marL="7873" marR="7873" marT="787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11588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Transferred to Unit</a:t>
                      </a:r>
                    </a:p>
                  </a:txBody>
                  <a:tcPr marL="7873" marR="7873" marT="78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11588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Deceased</a:t>
                      </a:r>
                    </a:p>
                  </a:txBody>
                  <a:tcPr marL="7873" marR="7873" marT="78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11588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DNAR</a:t>
                      </a:r>
                    </a:p>
                  </a:txBody>
                  <a:tcPr marL="7873" marR="7873" marT="78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41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4006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accent3"/>
                </a:solidFill>
                <a:latin typeface="Candara" panose="020E0502030303020204" pitchFamily="34" charset="0"/>
                <a:cs typeface="Arabic Typesetting" panose="03020402040406030203" pitchFamily="66" charset="-78"/>
              </a:rPr>
              <a:t>Adult In-Patients </a:t>
            </a:r>
            <a:br>
              <a:rPr lang="en-US" sz="6600" b="1" dirty="0" smtClean="0">
                <a:solidFill>
                  <a:schemeClr val="accent3"/>
                </a:solidFill>
                <a:latin typeface="Candara" panose="020E0502030303020204" pitchFamily="34" charset="0"/>
                <a:cs typeface="Arabic Typesetting" panose="03020402040406030203" pitchFamily="66" charset="-78"/>
              </a:rPr>
            </a:br>
            <a:r>
              <a:rPr lang="en-US" sz="6600" b="1" dirty="0" smtClean="0">
                <a:solidFill>
                  <a:schemeClr val="accent3"/>
                </a:solidFill>
                <a:latin typeface="Candara" panose="020E0502030303020204" pitchFamily="34" charset="0"/>
                <a:cs typeface="Arabic Typesetting" panose="03020402040406030203" pitchFamily="66" charset="-78"/>
              </a:rPr>
              <a:t>in East Wing</a:t>
            </a:r>
            <a:br>
              <a:rPr lang="en-US" sz="6600" b="1" dirty="0" smtClean="0">
                <a:solidFill>
                  <a:schemeClr val="accent3"/>
                </a:solidFill>
                <a:latin typeface="Candara" panose="020E0502030303020204" pitchFamily="34" charset="0"/>
                <a:cs typeface="Arabic Typesetting" panose="03020402040406030203" pitchFamily="66" charset="-78"/>
              </a:rPr>
            </a:br>
            <a:r>
              <a:rPr lang="en-US" sz="6600" b="1" dirty="0" smtClean="0">
                <a:solidFill>
                  <a:schemeClr val="accent3"/>
                </a:solidFill>
                <a:latin typeface="Candara" panose="020E0502030303020204" pitchFamily="34" charset="0"/>
                <a:cs typeface="Arabic Typesetting" panose="03020402040406030203" pitchFamily="66" charset="-78"/>
              </a:rPr>
              <a:t>1</a:t>
            </a:r>
            <a:r>
              <a:rPr lang="en-US" sz="6600" b="1" baseline="30000" dirty="0" smtClean="0">
                <a:solidFill>
                  <a:schemeClr val="accent3"/>
                </a:solidFill>
                <a:latin typeface="Candara" panose="020E0502030303020204" pitchFamily="34" charset="0"/>
                <a:cs typeface="Arabic Typesetting" panose="03020402040406030203" pitchFamily="66" charset="-78"/>
              </a:rPr>
              <a:t>st</a:t>
            </a:r>
            <a:r>
              <a:rPr lang="en-US" sz="6600" b="1" dirty="0">
                <a:solidFill>
                  <a:schemeClr val="accent3"/>
                </a:solidFill>
                <a:latin typeface="Candara" panose="020E0502030303020204" pitchFamily="34" charset="0"/>
                <a:cs typeface="Arabic Typesetting" panose="03020402040406030203" pitchFamily="66" charset="-78"/>
              </a:rPr>
              <a:t> </a:t>
            </a:r>
            <a:r>
              <a:rPr lang="en-US" sz="6600" b="1" dirty="0" smtClean="0">
                <a:solidFill>
                  <a:schemeClr val="accent3"/>
                </a:solidFill>
                <a:latin typeface="Candara" panose="020E0502030303020204" pitchFamily="34" charset="0"/>
                <a:cs typeface="Arabic Typesetting" panose="03020402040406030203" pitchFamily="66" charset="-78"/>
              </a:rPr>
              <a:t>Q 2018</a:t>
            </a:r>
            <a:endParaRPr lang="en-US" sz="6600" b="1" dirty="0">
              <a:solidFill>
                <a:schemeClr val="accent3"/>
              </a:solidFill>
              <a:latin typeface="Candara" panose="020E0502030303020204" pitchFamily="34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147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592" y="116632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Adult 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In-Patients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East Wing 1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2018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1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640569"/>
              </p:ext>
            </p:extLst>
          </p:nvPr>
        </p:nvGraphicFramePr>
        <p:xfrm>
          <a:off x="107504" y="1070739"/>
          <a:ext cx="8928992" cy="5670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358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552" y="101928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for Adult</a:t>
            </a:r>
            <a:b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In-Patients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East Wing by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Units 1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 2018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3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869752"/>
              </p:ext>
            </p:extLst>
          </p:nvPr>
        </p:nvGraphicFramePr>
        <p:xfrm>
          <a:off x="179512" y="1124744"/>
          <a:ext cx="885698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251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552" y="101928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Versus Adult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In-Patients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Codes by Units in East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Wing 1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2018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836266"/>
              </p:ext>
            </p:extLst>
          </p:nvPr>
        </p:nvGraphicFramePr>
        <p:xfrm>
          <a:off x="107504" y="1124744"/>
          <a:ext cx="892899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975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114059"/>
              </p:ext>
            </p:extLst>
          </p:nvPr>
        </p:nvGraphicFramePr>
        <p:xfrm>
          <a:off x="1259632" y="1623095"/>
          <a:ext cx="6408712" cy="9418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3100"/>
                <a:gridCol w="3195612"/>
              </a:tblGrid>
              <a:tr h="2880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Average Length of Stay For RRT Patients in ICU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Days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379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Average RRT Cycle Time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258 Minutes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158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Average of First Response Arrival 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Minutes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386920"/>
              </p:ext>
            </p:extLst>
          </p:nvPr>
        </p:nvGraphicFramePr>
        <p:xfrm>
          <a:off x="1259632" y="2938408"/>
          <a:ext cx="6408712" cy="1655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0"/>
                <a:gridCol w="1656184"/>
                <a:gridCol w="1512168"/>
              </a:tblGrid>
              <a:tr h="3928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Inpatient Outcome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</a:p>
                  </a:txBody>
                  <a:tcPr marL="7365" marR="7365" marT="73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Percentage</a:t>
                      </a:r>
                    </a:p>
                  </a:txBody>
                  <a:tcPr marL="7365" marR="7365" marT="73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Stayed in Room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4135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Decision to Transfer Pt to 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ICU,</a:t>
                      </a:r>
                    </a:p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Actual </a:t>
                      </a: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Transfer to ICU,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0726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Stayed in Room, DNAR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0726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Deceased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642116"/>
              </p:ext>
            </p:extLst>
          </p:nvPr>
        </p:nvGraphicFramePr>
        <p:xfrm>
          <a:off x="1259632" y="4674261"/>
          <a:ext cx="6408712" cy="1477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1"/>
                <a:gridCol w="1656184"/>
                <a:gridCol w="1512167"/>
              </a:tblGrid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effectLst/>
                        </a:rPr>
                        <a:t>28 Day Outcomes</a:t>
                      </a:r>
                      <a:endParaRPr lang="en-US" sz="1200" b="1" i="0" u="none" strike="noStrike" dirty="0">
                        <a:solidFill>
                          <a:srgbClr val="80808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</a:rPr>
                        <a:t>Number</a:t>
                      </a:r>
                      <a:endParaRPr lang="en-US" sz="1200" b="1" i="0" u="none" strike="noStrike" dirty="0">
                        <a:solidFill>
                          <a:srgbClr val="80808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</a:rPr>
                        <a:t>Percentage</a:t>
                      </a:r>
                      <a:endParaRPr lang="en-US" sz="1200" b="1" i="0" u="none" strike="noStrike" dirty="0">
                        <a:solidFill>
                          <a:srgbClr val="808080"/>
                        </a:solidFill>
                        <a:effectLst/>
                        <a:latin typeface="Arial"/>
                      </a:endParaRPr>
                    </a:p>
                  </a:txBody>
                  <a:tcPr marL="7873" marR="7873" marT="787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115888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Transferred to Unit</a:t>
                      </a: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Stayed in ICU</a:t>
                      </a: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3314">
                <a:tc>
                  <a:txBody>
                    <a:bodyPr/>
                    <a:lstStyle/>
                    <a:p>
                      <a:pPr marL="115888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DNAR</a:t>
                      </a: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Deceased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467544" y="188640"/>
            <a:ext cx="8229600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Rapid Response Team Utilization for Adult 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In-Patients</a:t>
            </a: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East Wing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 2018</a:t>
            </a:r>
            <a:endParaRPr lang="en-US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3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44824"/>
            <a:ext cx="7859216" cy="2880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Arabic Typesetting" panose="03020402040406030203" pitchFamily="66" charset="-78"/>
              </a:rPr>
              <a:t>Adult In-Patients </a:t>
            </a:r>
            <a:br>
              <a:rPr lang="en-US" sz="66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Arabic Typesetting" panose="03020402040406030203" pitchFamily="66" charset="-78"/>
              </a:rPr>
            </a:br>
            <a:r>
              <a:rPr lang="en-US" sz="66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Arabic Typesetting" panose="03020402040406030203" pitchFamily="66" charset="-78"/>
              </a:rPr>
              <a:t>in </a:t>
            </a:r>
            <a:r>
              <a:rPr lang="en-US" sz="6600" b="1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Arabic Typesetting" panose="03020402040406030203" pitchFamily="66" charset="-78"/>
              </a:rPr>
              <a:t>KACOLD 1</a:t>
            </a:r>
            <a:r>
              <a:rPr lang="en-US" sz="6600" b="1" baseline="30000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Arabic Typesetting" panose="03020402040406030203" pitchFamily="66" charset="-78"/>
              </a:rPr>
              <a:t>st</a:t>
            </a:r>
            <a:r>
              <a:rPr lang="en-US" sz="66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Arabic Typesetting" panose="03020402040406030203" pitchFamily="66" charset="-78"/>
              </a:rPr>
              <a:t> </a:t>
            </a:r>
            <a:r>
              <a:rPr lang="en-US" sz="6600" b="1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Arabic Typesetting" panose="03020402040406030203" pitchFamily="66" charset="-78"/>
              </a:rPr>
              <a:t>Q 2018</a:t>
            </a:r>
            <a:endParaRPr lang="en-US" sz="6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3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for Adult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In-Patients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KACOLD 1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 2018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1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0058105"/>
              </p:ext>
            </p:extLst>
          </p:nvPr>
        </p:nvGraphicFramePr>
        <p:xfrm>
          <a:off x="107504" y="1196752"/>
          <a:ext cx="892899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845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0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Versus </a:t>
            </a:r>
          </a:p>
          <a:p>
            <a:pPr algn="ctr"/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In-Patients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Codes by Quarters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1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08571"/>
              </p:ext>
            </p:extLst>
          </p:nvPr>
        </p:nvGraphicFramePr>
        <p:xfrm>
          <a:off x="107504" y="954106"/>
          <a:ext cx="8928992" cy="5787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for Adult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In-Patients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KACOLD by Units 1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2018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2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9071401"/>
              </p:ext>
            </p:extLst>
          </p:nvPr>
        </p:nvGraphicFramePr>
        <p:xfrm>
          <a:off x="107504" y="1052736"/>
          <a:ext cx="892899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28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Versus Adult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In-Patients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Codes by Units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KACOLD 1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 2018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4716409"/>
              </p:ext>
            </p:extLst>
          </p:nvPr>
        </p:nvGraphicFramePr>
        <p:xfrm>
          <a:off x="179512" y="1124744"/>
          <a:ext cx="885698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878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for Adult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In-Patients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KACOLD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 2018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7203517"/>
              </p:ext>
            </p:extLst>
          </p:nvPr>
        </p:nvGraphicFramePr>
        <p:xfrm>
          <a:off x="1331640" y="1700808"/>
          <a:ext cx="6480720" cy="864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0"/>
                <a:gridCol w="3240360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Length of Stay For RRT Patients in ICU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Days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RRT Cycle Time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 Minutes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of First Response Arrival Time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Minutes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22074"/>
              </p:ext>
            </p:extLst>
          </p:nvPr>
        </p:nvGraphicFramePr>
        <p:xfrm>
          <a:off x="1331640" y="2852937"/>
          <a:ext cx="6480721" cy="19039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1"/>
                <a:gridCol w="1584176"/>
                <a:gridCol w="1656184"/>
              </a:tblGrid>
              <a:tr h="3254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In-patient Outcomes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Number</a:t>
                      </a:r>
                    </a:p>
                  </a:txBody>
                  <a:tcPr marL="7365" marR="7365" marT="73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Percentage</a:t>
                      </a:r>
                    </a:p>
                  </a:txBody>
                  <a:tcPr marL="7365" marR="7365" marT="73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9812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Stayed in Room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3105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Decision to Transfer Pt to 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ICU,</a:t>
                      </a:r>
                    </a:p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Actual </a:t>
                      </a: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Transfer to ICU,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23%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9812">
                <a:tc>
                  <a:txBody>
                    <a:bodyPr/>
                    <a:lstStyle/>
                    <a:p>
                      <a:pPr marL="11588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Stayed in Room, DNAR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6%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Deceased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9812">
                <a:tc>
                  <a:txBody>
                    <a:bodyPr/>
                    <a:lstStyle/>
                    <a:p>
                      <a:pPr marL="11588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Discharged Home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1%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93111"/>
              </p:ext>
            </p:extLst>
          </p:nvPr>
        </p:nvGraphicFramePr>
        <p:xfrm>
          <a:off x="1331640" y="5085184"/>
          <a:ext cx="6480720" cy="1224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0"/>
                <a:gridCol w="1584176"/>
                <a:gridCol w="1656184"/>
              </a:tblGrid>
              <a:tr h="36004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patient 28 Days Outcomes</a:t>
                      </a:r>
                      <a:endParaRPr lang="en-US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</a:p>
                  </a:txBody>
                  <a:tcPr marL="7873" marR="7873" marT="787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Percentage</a:t>
                      </a:r>
                    </a:p>
                  </a:txBody>
                  <a:tcPr marL="7873" marR="7873" marT="787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Transferred to Unit</a:t>
                      </a:r>
                    </a:p>
                  </a:txBody>
                  <a:tcPr marL="7873" marR="7873" marT="78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115888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Deceased</a:t>
                      </a:r>
                    </a:p>
                  </a:txBody>
                  <a:tcPr marL="7873" marR="7873" marT="78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115888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DNAR</a:t>
                      </a:r>
                    </a:p>
                  </a:txBody>
                  <a:tcPr marL="7873" marR="7873" marT="78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115888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Stayed in ICU</a:t>
                      </a:r>
                    </a:p>
                  </a:txBody>
                  <a:tcPr marL="7873" marR="7873" marT="78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96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for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Adult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Out-Patients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KACOLD by Units 1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 2018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1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26414"/>
              </p:ext>
            </p:extLst>
          </p:nvPr>
        </p:nvGraphicFramePr>
        <p:xfrm>
          <a:off x="107504" y="1124744"/>
          <a:ext cx="892899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220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for Adult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Out-Patients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KACOLD by Units 1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2018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2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1950496"/>
              </p:ext>
            </p:extLst>
          </p:nvPr>
        </p:nvGraphicFramePr>
        <p:xfrm>
          <a:off x="233362" y="1124744"/>
          <a:ext cx="8677275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685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for Adult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Out-Patients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KACOLD 1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 2018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812027"/>
              </p:ext>
            </p:extLst>
          </p:nvPr>
        </p:nvGraphicFramePr>
        <p:xfrm>
          <a:off x="1331640" y="1700808"/>
          <a:ext cx="6480720" cy="576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0"/>
                <a:gridCol w="3240360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RRT Cycle Time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Minutes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of First Response Arrival Time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Minutes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818752"/>
              </p:ext>
            </p:extLst>
          </p:nvPr>
        </p:nvGraphicFramePr>
        <p:xfrm>
          <a:off x="1331640" y="2852937"/>
          <a:ext cx="6480721" cy="1771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1"/>
                <a:gridCol w="1584176"/>
                <a:gridCol w="1656184"/>
              </a:tblGrid>
              <a:tr h="3254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Out-patient Outcomes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</a:p>
                  </a:txBody>
                  <a:tcPr marL="7365" marR="7365" marT="73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Percentage</a:t>
                      </a:r>
                    </a:p>
                  </a:txBody>
                  <a:tcPr marL="7365" marR="7365" marT="73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9812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Transferred to DEM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3105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Stayed in Location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40%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3105">
                <a:tc>
                  <a:txBody>
                    <a:bodyPr/>
                    <a:lstStyle/>
                    <a:p>
                      <a:pPr marL="115888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Discharged Home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4%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9812">
                <a:tc>
                  <a:txBody>
                    <a:bodyPr/>
                    <a:lstStyle/>
                    <a:p>
                      <a:pPr marL="11588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Admission To The Ward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3%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71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4006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accent6"/>
                </a:solidFill>
                <a:latin typeface="Candara" panose="020E0502030303020204" pitchFamily="34" charset="0"/>
                <a:cs typeface="Arabic Typesetting" panose="03020402040406030203" pitchFamily="66" charset="-78"/>
              </a:rPr>
              <a:t>Pediatric In/Out Patients </a:t>
            </a:r>
            <a:br>
              <a:rPr lang="en-US" sz="6600" b="1" dirty="0" smtClean="0">
                <a:solidFill>
                  <a:schemeClr val="accent6"/>
                </a:solidFill>
                <a:latin typeface="Candara" panose="020E0502030303020204" pitchFamily="34" charset="0"/>
                <a:cs typeface="Arabic Typesetting" panose="03020402040406030203" pitchFamily="66" charset="-78"/>
              </a:rPr>
            </a:br>
            <a:r>
              <a:rPr lang="en-US" sz="6600" b="1" dirty="0" smtClean="0">
                <a:solidFill>
                  <a:schemeClr val="accent6"/>
                </a:solidFill>
                <a:latin typeface="Candara" panose="020E0502030303020204" pitchFamily="34" charset="0"/>
                <a:cs typeface="Arabic Typesetting" panose="03020402040406030203" pitchFamily="66" charset="-78"/>
              </a:rPr>
              <a:t>in Main Building</a:t>
            </a:r>
            <a:br>
              <a:rPr lang="en-US" sz="6600" b="1" dirty="0" smtClean="0">
                <a:solidFill>
                  <a:schemeClr val="accent6"/>
                </a:solidFill>
                <a:latin typeface="Candara" panose="020E0502030303020204" pitchFamily="34" charset="0"/>
                <a:cs typeface="Arabic Typesetting" panose="03020402040406030203" pitchFamily="66" charset="-78"/>
              </a:rPr>
            </a:br>
            <a:r>
              <a:rPr lang="en-US" sz="6600" b="1" dirty="0" smtClean="0">
                <a:solidFill>
                  <a:schemeClr val="accent6"/>
                </a:solidFill>
                <a:latin typeface="Candara" panose="020E0502030303020204" pitchFamily="34" charset="0"/>
                <a:cs typeface="Arabic Typesetting" panose="03020402040406030203" pitchFamily="66" charset="-78"/>
              </a:rPr>
              <a:t>1</a:t>
            </a:r>
            <a:r>
              <a:rPr lang="en-US" sz="6600" b="1" baseline="30000" dirty="0" smtClean="0">
                <a:solidFill>
                  <a:schemeClr val="accent6"/>
                </a:solidFill>
                <a:latin typeface="Candara" panose="020E0502030303020204" pitchFamily="34" charset="0"/>
                <a:cs typeface="Arabic Typesetting" panose="03020402040406030203" pitchFamily="66" charset="-78"/>
              </a:rPr>
              <a:t>st</a:t>
            </a:r>
            <a:r>
              <a:rPr lang="en-US" sz="6600" b="1" dirty="0" smtClean="0">
                <a:solidFill>
                  <a:schemeClr val="accent6"/>
                </a:solidFill>
                <a:latin typeface="Candara" panose="020E0502030303020204" pitchFamily="34" charset="0"/>
                <a:cs typeface="Arabic Typesetting" panose="03020402040406030203" pitchFamily="66" charset="-78"/>
              </a:rPr>
              <a:t> Q 2018</a:t>
            </a:r>
            <a:endParaRPr lang="en-US" sz="6600" b="1" dirty="0">
              <a:solidFill>
                <a:schemeClr val="accent6"/>
              </a:solidFill>
              <a:latin typeface="Candara" panose="020E0502030303020204" pitchFamily="34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556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116632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Pediatric 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Main Building 1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 2018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1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6816505"/>
              </p:ext>
            </p:extLst>
          </p:nvPr>
        </p:nvGraphicFramePr>
        <p:xfrm>
          <a:off x="107504" y="980728"/>
          <a:ext cx="892899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96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600" y="116632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Pediatric 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Main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by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Units 1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 2018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3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8944623"/>
              </p:ext>
            </p:extLst>
          </p:nvPr>
        </p:nvGraphicFramePr>
        <p:xfrm>
          <a:off x="179512" y="1070739"/>
          <a:ext cx="8784976" cy="5670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717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24936" cy="11430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Versus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Pediatric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In-Patients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Codes by Units in Main Building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2018</a:t>
            </a:r>
            <a:endParaRPr lang="en-US" sz="28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580479"/>
              </p:ext>
            </p:extLst>
          </p:nvPr>
        </p:nvGraphicFramePr>
        <p:xfrm>
          <a:off x="107504" y="1052736"/>
          <a:ext cx="892899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067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3568" y="0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Versus </a:t>
            </a:r>
          </a:p>
          <a:p>
            <a:pPr algn="ctr"/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Out-Patients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Codes by Quarters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1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2018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716240"/>
              </p:ext>
            </p:extLst>
          </p:nvPr>
        </p:nvGraphicFramePr>
        <p:xfrm>
          <a:off x="107504" y="933450"/>
          <a:ext cx="8928991" cy="5807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924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199" y="314653"/>
            <a:ext cx="8229600" cy="954107"/>
          </a:xfr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Rapid Response Team </a:t>
            </a: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Utilization </a:t>
            </a: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Pediatric </a:t>
            </a:r>
            <a:b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In-Patients</a:t>
            </a: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Main </a:t>
            </a: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Building 1</a:t>
            </a:r>
            <a:r>
              <a:rPr lang="en-US" sz="2800" baseline="30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</a:t>
            </a: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067101"/>
              </p:ext>
            </p:extLst>
          </p:nvPr>
        </p:nvGraphicFramePr>
        <p:xfrm>
          <a:off x="1331640" y="1922537"/>
          <a:ext cx="6498210" cy="714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9105"/>
                <a:gridCol w="3249105"/>
              </a:tblGrid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Length of Stay For RRT Patients in ICU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 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Days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RRT Cycle Time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80</a:t>
                      </a:r>
                      <a:r>
                        <a:rPr lang="en-US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Minutes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of First Response Arrival Time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Minutes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196785"/>
              </p:ext>
            </p:extLst>
          </p:nvPr>
        </p:nvGraphicFramePr>
        <p:xfrm>
          <a:off x="1340385" y="2780928"/>
          <a:ext cx="6480719" cy="1152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31615"/>
                <a:gridCol w="1376897"/>
                <a:gridCol w="1872207"/>
              </a:tblGrid>
              <a:tr h="3453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Inpatient Outcome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</a:p>
                  </a:txBody>
                  <a:tcPr marL="7365" marR="7365" marT="73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Percentage</a:t>
                      </a:r>
                    </a:p>
                  </a:txBody>
                  <a:tcPr marL="7365" marR="7365" marT="73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45394">
                <a:tc>
                  <a:txBody>
                    <a:bodyPr/>
                    <a:lstStyle/>
                    <a:p>
                      <a:pPr marL="168275" indent="0" algn="l" fontAlgn="t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Stayed in Room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74%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1340">
                <a:tc>
                  <a:txBody>
                    <a:bodyPr/>
                    <a:lstStyle/>
                    <a:p>
                      <a:pPr marL="168275" indent="0" algn="l" fontAlgn="t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Decision to Transfer Pt to 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ICU, Actual Transfer to ICU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26%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366682"/>
              </p:ext>
            </p:extLst>
          </p:nvPr>
        </p:nvGraphicFramePr>
        <p:xfrm>
          <a:off x="1331642" y="4077072"/>
          <a:ext cx="6480721" cy="144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58"/>
                <a:gridCol w="1368155"/>
                <a:gridCol w="1872208"/>
              </a:tblGrid>
              <a:tr h="2880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effectLst/>
                        </a:rPr>
                        <a:t>In-Patients</a:t>
                      </a:r>
                      <a:r>
                        <a:rPr lang="en-US" sz="1200" b="1" u="none" strike="noStrike" baseline="0" dirty="0" smtClean="0">
                          <a:effectLst/>
                        </a:rPr>
                        <a:t> 28 days </a:t>
                      </a:r>
                      <a:r>
                        <a:rPr lang="en-US" sz="1200" b="1" u="none" strike="noStrike" dirty="0" smtClean="0">
                          <a:effectLst/>
                        </a:rPr>
                        <a:t>Outcomes</a:t>
                      </a:r>
                      <a:endParaRPr lang="en-US" sz="1200" b="1" i="0" u="none" strike="noStrike" dirty="0">
                        <a:solidFill>
                          <a:srgbClr val="808080"/>
                        </a:solidFill>
                        <a:effectLst/>
                        <a:latin typeface="Arial"/>
                      </a:endParaRPr>
                    </a:p>
                  </a:txBody>
                  <a:tcPr marL="7500" marR="7500" marT="75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</a:rPr>
                        <a:t>Number</a:t>
                      </a:r>
                      <a:endParaRPr lang="en-US" sz="1200" b="1" i="0" u="none" strike="noStrike" dirty="0">
                        <a:solidFill>
                          <a:srgbClr val="808080"/>
                        </a:solidFill>
                        <a:effectLst/>
                        <a:latin typeface="Arial"/>
                      </a:endParaRPr>
                    </a:p>
                  </a:txBody>
                  <a:tcPr marL="7500" marR="7500" marT="75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</a:rPr>
                        <a:t>Percentage</a:t>
                      </a:r>
                      <a:endParaRPr lang="en-US" sz="1200" b="1" i="0" u="none" strike="noStrike" dirty="0">
                        <a:solidFill>
                          <a:srgbClr val="808080"/>
                        </a:solidFill>
                        <a:effectLst/>
                        <a:latin typeface="Arial"/>
                      </a:endParaRPr>
                    </a:p>
                  </a:txBody>
                  <a:tcPr marL="7500" marR="7500" marT="75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168275" indent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Transferred to Unit</a:t>
                      </a:r>
                    </a:p>
                  </a:txBody>
                  <a:tcPr marL="7500" marR="7500" marT="75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66%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168275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DNAR</a:t>
                      </a:r>
                    </a:p>
                  </a:txBody>
                  <a:tcPr marL="7500" marR="7500" marT="75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16%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1682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Deceased</a:t>
                      </a:r>
                    </a:p>
                  </a:txBody>
                  <a:tcPr marL="7500" marR="7500" marT="75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5%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1682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Stayed in ICU</a:t>
                      </a:r>
                    </a:p>
                  </a:txBody>
                  <a:tcPr marL="7500" marR="7500" marT="75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13%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12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592" y="188640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Pediatric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Out-Patients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1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2018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1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8136410"/>
              </p:ext>
            </p:extLst>
          </p:nvPr>
        </p:nvGraphicFramePr>
        <p:xfrm>
          <a:off x="107504" y="1142747"/>
          <a:ext cx="8928992" cy="5598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6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188640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Pediatric 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Out-Patients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Main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by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Units 1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2018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2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814512"/>
              </p:ext>
            </p:extLst>
          </p:nvPr>
        </p:nvGraphicFramePr>
        <p:xfrm>
          <a:off x="107504" y="1142747"/>
          <a:ext cx="8928992" cy="5598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514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54107"/>
          </a:xfr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Rapid Response Team </a:t>
            </a: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Utilization </a:t>
            </a: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Pediatric </a:t>
            </a:r>
            <a:b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Out-Patients</a:t>
            </a: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Main </a:t>
            </a: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Building </a:t>
            </a: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sz="2800" baseline="30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</a:t>
            </a: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en-US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108084"/>
              </p:ext>
            </p:extLst>
          </p:nvPr>
        </p:nvGraphicFramePr>
        <p:xfrm>
          <a:off x="1331640" y="1484784"/>
          <a:ext cx="6480720" cy="977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0"/>
                <a:gridCol w="3240360"/>
              </a:tblGrid>
              <a:tr h="3259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Length of Stay For RRT Patients in ICU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Days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59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RRT Cycle Time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r>
                        <a:rPr lang="en-US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Minutes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59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of First Response Arrival Time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 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Minutes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79717"/>
              </p:ext>
            </p:extLst>
          </p:nvPr>
        </p:nvGraphicFramePr>
        <p:xfrm>
          <a:off x="1331640" y="2640670"/>
          <a:ext cx="6480720" cy="13548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0"/>
                <a:gridCol w="1368152"/>
                <a:gridCol w="1872208"/>
              </a:tblGrid>
              <a:tr h="28803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Outpatient Outcome</a:t>
                      </a:r>
                    </a:p>
                  </a:txBody>
                  <a:tcPr marL="7500" marR="7500" marT="75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</a:p>
                  </a:txBody>
                  <a:tcPr marL="7500" marR="7500" marT="75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Percentage</a:t>
                      </a:r>
                    </a:p>
                  </a:txBody>
                  <a:tcPr marL="7500" marR="7500" marT="75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3499">
                <a:tc>
                  <a:txBody>
                    <a:bodyPr/>
                    <a:lstStyle/>
                    <a:p>
                      <a:pPr marL="168275" indent="0" algn="l" fontAlgn="t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Stayed in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location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500" marR="7500" marT="75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500" marR="7500" marT="75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50%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500" marR="7500" marT="75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3499">
                <a:tc>
                  <a:txBody>
                    <a:bodyPr/>
                    <a:lstStyle/>
                    <a:p>
                      <a:pPr marL="168275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Decision to Transfer Pt to ICU, Actual Transfer to ICU</a:t>
                      </a:r>
                    </a:p>
                  </a:txBody>
                  <a:tcPr marL="7500" marR="7500" marT="75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500" marR="7500" marT="75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25%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500" marR="7500" marT="75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168275" indent="0" algn="l" fontAlgn="t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Transfer to DEM</a:t>
                      </a:r>
                    </a:p>
                  </a:txBody>
                  <a:tcPr marL="7500" marR="7500" marT="75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500" marR="7500" marT="75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25%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500" marR="7500" marT="75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475098"/>
              </p:ext>
            </p:extLst>
          </p:nvPr>
        </p:nvGraphicFramePr>
        <p:xfrm>
          <a:off x="1331640" y="4221088"/>
          <a:ext cx="6480720" cy="6746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0"/>
                <a:gridCol w="1368152"/>
                <a:gridCol w="1872208"/>
              </a:tblGrid>
              <a:tr h="28803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Day Outcome</a:t>
                      </a:r>
                      <a:endParaRPr lang="en-US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00" marR="7500" marT="75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</a:p>
                  </a:txBody>
                  <a:tcPr marL="7500" marR="7500" marT="75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Percentage</a:t>
                      </a:r>
                    </a:p>
                  </a:txBody>
                  <a:tcPr marL="7500" marR="7500" marT="75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86581">
                <a:tc>
                  <a:txBody>
                    <a:bodyPr/>
                    <a:lstStyle/>
                    <a:p>
                      <a:pPr marL="168275" indent="0" algn="l" fontAlgn="t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Transferred to Unit</a:t>
                      </a:r>
                    </a:p>
                  </a:txBody>
                  <a:tcPr marL="7500" marR="7500" marT="75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500" marR="7500" marT="75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500" marR="7500" marT="75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64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3570" y="692696"/>
            <a:ext cx="91440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cs typeface="Arabic Typesetting" panose="03020402040406030203" pitchFamily="66" charset="-78"/>
              </a:rPr>
              <a:t>Pediatric In/Out Patients </a:t>
            </a:r>
            <a:b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cs typeface="Arabic Typesetting" panose="03020402040406030203" pitchFamily="66" charset="-78"/>
              </a:rPr>
            </a:br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cs typeface="Arabic Typesetting" panose="03020402040406030203" pitchFamily="66" charset="-78"/>
              </a:rPr>
              <a:t>in KFNCCC 1</a:t>
            </a:r>
            <a:r>
              <a:rPr lang="en-US" sz="6600" b="1" baseline="30000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cs typeface="Arabic Typesetting" panose="03020402040406030203" pitchFamily="66" charset="-78"/>
              </a:rPr>
              <a:t>st</a:t>
            </a:r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cs typeface="Arabic Typesetting" panose="03020402040406030203" pitchFamily="66" charset="-78"/>
              </a:rPr>
              <a:t> Q 2018</a:t>
            </a:r>
            <a:endParaRPr lang="en-US" sz="6600" b="1" dirty="0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674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592" y="188640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Pediatric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In-Patients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KFNCCC 1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 2018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1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0040909"/>
              </p:ext>
            </p:extLst>
          </p:nvPr>
        </p:nvGraphicFramePr>
        <p:xfrm>
          <a:off x="107504" y="980728"/>
          <a:ext cx="892899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258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99592" y="188640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Pediatric 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KFNCCC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Units 1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2018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3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443065"/>
              </p:ext>
            </p:extLst>
          </p:nvPr>
        </p:nvGraphicFramePr>
        <p:xfrm>
          <a:off x="107504" y="1142747"/>
          <a:ext cx="8928992" cy="5598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326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512" y="271101"/>
            <a:ext cx="8229600" cy="954107"/>
          </a:xfr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Rapid Response Team </a:t>
            </a: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Utilization </a:t>
            </a: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Pediatric</a:t>
            </a:r>
            <a:b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In-Patients </a:t>
            </a: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</a:t>
            </a: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KFNCCC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2018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444509"/>
              </p:ext>
            </p:extLst>
          </p:nvPr>
        </p:nvGraphicFramePr>
        <p:xfrm>
          <a:off x="1194023" y="1916832"/>
          <a:ext cx="6474322" cy="6964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61222"/>
                <a:gridCol w="3213100"/>
              </a:tblGrid>
              <a:tr h="720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Length of Stay For RRT Patients in ICU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Days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659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RRT Cycle Time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 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Minutes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of First Response Arrival Time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Minutes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169212"/>
              </p:ext>
            </p:extLst>
          </p:nvPr>
        </p:nvGraphicFramePr>
        <p:xfrm>
          <a:off x="1187624" y="2924944"/>
          <a:ext cx="6480721" cy="1164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0"/>
                <a:gridCol w="1656184"/>
                <a:gridCol w="1584177"/>
              </a:tblGrid>
              <a:tr h="2816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Inpatient </a:t>
                      </a:r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Outcomes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</a:p>
                  </a:txBody>
                  <a:tcPr marL="7365" marR="7365" marT="73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Percentage</a:t>
                      </a:r>
                    </a:p>
                  </a:txBody>
                  <a:tcPr marL="7365" marR="7365" marT="73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38408">
                <a:tc>
                  <a:txBody>
                    <a:bodyPr/>
                    <a:lstStyle/>
                    <a:p>
                      <a:pPr marL="115888" indent="0" algn="l" fontAlgn="t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Stayed in Room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4768">
                <a:tc>
                  <a:txBody>
                    <a:bodyPr/>
                    <a:lstStyle/>
                    <a:p>
                      <a:pPr marL="115888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Decision to Transfer Pt to ICU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Actual Transfer to ICU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407715"/>
              </p:ext>
            </p:extLst>
          </p:nvPr>
        </p:nvGraphicFramePr>
        <p:xfrm>
          <a:off x="1187624" y="4797152"/>
          <a:ext cx="6474322" cy="8454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57048"/>
                <a:gridCol w="1644384"/>
                <a:gridCol w="1572890"/>
              </a:tblGrid>
              <a:tr h="3130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days</a:t>
                      </a:r>
                      <a:r>
                        <a:rPr lang="en-US" sz="1200" b="1" u="none" strike="noStrike" dirty="0" smtClean="0">
                          <a:effectLst/>
                        </a:rPr>
                        <a:t> Outcomes</a:t>
                      </a:r>
                    </a:p>
                  </a:txBody>
                  <a:tcPr marL="7500" marR="7500" marT="75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</a:rPr>
                        <a:t>Number</a:t>
                      </a:r>
                      <a:endParaRPr lang="en-US" sz="1200" b="1" i="0" u="none" strike="noStrike" dirty="0">
                        <a:solidFill>
                          <a:srgbClr val="808080"/>
                        </a:solidFill>
                        <a:effectLst/>
                        <a:latin typeface="Arial"/>
                      </a:endParaRPr>
                    </a:p>
                  </a:txBody>
                  <a:tcPr marL="7500" marR="7500" marT="75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</a:rPr>
                        <a:t>Percentage</a:t>
                      </a:r>
                      <a:endParaRPr lang="en-US" sz="1200" b="1" i="0" u="none" strike="noStrike" dirty="0">
                        <a:solidFill>
                          <a:srgbClr val="808080"/>
                        </a:solidFill>
                        <a:effectLst/>
                        <a:latin typeface="Arial"/>
                      </a:endParaRPr>
                    </a:p>
                  </a:txBody>
                  <a:tcPr marL="7500" marR="7500" marT="75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Transferred to Unit</a:t>
                      </a:r>
                    </a:p>
                  </a:txBody>
                  <a:tcPr marL="7500" marR="7500" marT="75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83%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571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Discharged Home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17%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40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592" y="260648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Pediatric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Out-Patients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KFNCCC 1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2018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1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24272"/>
              </p:ext>
            </p:extLst>
          </p:nvPr>
        </p:nvGraphicFramePr>
        <p:xfrm>
          <a:off x="179512" y="1124744"/>
          <a:ext cx="885698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677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1600" y="116632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Pediatric 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Out-Patients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KFNCCC by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Units 1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2018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2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989628"/>
              </p:ext>
            </p:extLst>
          </p:nvPr>
        </p:nvGraphicFramePr>
        <p:xfrm>
          <a:off x="107504" y="980728"/>
          <a:ext cx="892899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14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8892480" cy="4752528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Candara" panose="020E0502030303020204" pitchFamily="34" charset="0"/>
                <a:cs typeface="Arabic Typesetting" panose="03020402040406030203" pitchFamily="66" charset="-78"/>
              </a:rPr>
              <a:t>Adult </a:t>
            </a:r>
            <a:r>
              <a:rPr lang="en-US" sz="6600" b="1" dirty="0">
                <a:solidFill>
                  <a:srgbClr val="C00000"/>
                </a:solidFill>
                <a:latin typeface="Candara" panose="020E0502030303020204" pitchFamily="34" charset="0"/>
                <a:cs typeface="Arabic Typesetting" panose="03020402040406030203" pitchFamily="66" charset="-78"/>
              </a:rPr>
              <a:t>In/Out Patients </a:t>
            </a:r>
            <a:br>
              <a:rPr lang="en-US" sz="6600" b="1" dirty="0">
                <a:solidFill>
                  <a:srgbClr val="C00000"/>
                </a:solidFill>
                <a:latin typeface="Candara" panose="020E0502030303020204" pitchFamily="34" charset="0"/>
                <a:cs typeface="Arabic Typesetting" panose="03020402040406030203" pitchFamily="66" charset="-78"/>
              </a:rPr>
            </a:br>
            <a:r>
              <a:rPr lang="en-US" sz="6600" b="1" dirty="0">
                <a:solidFill>
                  <a:srgbClr val="C00000"/>
                </a:solidFill>
                <a:latin typeface="Candara" panose="020E0502030303020204" pitchFamily="34" charset="0"/>
                <a:cs typeface="Arabic Typesetting" panose="03020402040406030203" pitchFamily="66" charset="-78"/>
              </a:rPr>
              <a:t>in Main </a:t>
            </a:r>
            <a:r>
              <a:rPr lang="en-US" sz="6600" b="1" dirty="0" smtClean="0">
                <a:solidFill>
                  <a:srgbClr val="C00000"/>
                </a:solidFill>
                <a:latin typeface="Candara" panose="020E0502030303020204" pitchFamily="34" charset="0"/>
                <a:cs typeface="Arabic Typesetting" panose="03020402040406030203" pitchFamily="66" charset="-78"/>
              </a:rPr>
              <a:t>Building  </a:t>
            </a:r>
            <a:br>
              <a:rPr lang="en-US" sz="6600" b="1" dirty="0" smtClean="0">
                <a:solidFill>
                  <a:srgbClr val="C00000"/>
                </a:solidFill>
                <a:latin typeface="Candara" panose="020E0502030303020204" pitchFamily="34" charset="0"/>
                <a:cs typeface="Arabic Typesetting" panose="03020402040406030203" pitchFamily="66" charset="-78"/>
              </a:rPr>
            </a:br>
            <a:r>
              <a:rPr lang="en-US" sz="6600" b="1" dirty="0" smtClean="0">
                <a:solidFill>
                  <a:srgbClr val="C00000"/>
                </a:solidFill>
                <a:latin typeface="Candara" panose="020E0502030303020204" pitchFamily="34" charset="0"/>
                <a:cs typeface="Arabic Typesetting" panose="03020402040406030203" pitchFamily="66" charset="-78"/>
              </a:rPr>
              <a:t>1</a:t>
            </a:r>
            <a:r>
              <a:rPr lang="en-US" sz="6600" b="1" baseline="30000" dirty="0" smtClean="0">
                <a:solidFill>
                  <a:srgbClr val="C00000"/>
                </a:solidFill>
                <a:latin typeface="Candara" panose="020E0502030303020204" pitchFamily="34" charset="0"/>
                <a:cs typeface="Arabic Typesetting" panose="03020402040406030203" pitchFamily="66" charset="-78"/>
              </a:rPr>
              <a:t>st</a:t>
            </a:r>
            <a:r>
              <a:rPr lang="en-US" sz="6600" b="1" dirty="0" smtClean="0">
                <a:solidFill>
                  <a:srgbClr val="C00000"/>
                </a:solidFill>
                <a:latin typeface="Candara" panose="020E0502030303020204" pitchFamily="34" charset="0"/>
                <a:cs typeface="Arabic Typesetting" panose="03020402040406030203" pitchFamily="66" charset="-78"/>
              </a:rPr>
              <a:t> Q 2018</a:t>
            </a:r>
            <a:endParaRPr lang="en-US" sz="6600" b="1" dirty="0">
              <a:solidFill>
                <a:srgbClr val="C00000"/>
              </a:solidFill>
              <a:latin typeface="Candara" panose="020E0502030303020204" pitchFamily="34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599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51520" y="232192"/>
            <a:ext cx="8229600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Rapid Response Team Utilization for Pediatric</a:t>
            </a:r>
            <a:r>
              <a:rPr 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Out-Patients </a:t>
            </a: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KFNCCC 1</a:t>
            </a:r>
            <a:r>
              <a:rPr lang="en-US" sz="2800" baseline="30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</a:t>
            </a: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2018</a:t>
            </a:r>
            <a:endParaRPr lang="en-US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473582"/>
              </p:ext>
            </p:extLst>
          </p:nvPr>
        </p:nvGraphicFramePr>
        <p:xfrm>
          <a:off x="1259632" y="3068960"/>
          <a:ext cx="6480719" cy="15919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59"/>
                <a:gridCol w="1656184"/>
                <a:gridCol w="1584176"/>
              </a:tblGrid>
              <a:tr h="36004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Outpatient Outcomes</a:t>
                      </a:r>
                      <a:endParaRPr lang="en-US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00" marR="7500" marT="75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</a:p>
                  </a:txBody>
                  <a:tcPr marL="7500" marR="7500" marT="75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Percentage</a:t>
                      </a:r>
                    </a:p>
                  </a:txBody>
                  <a:tcPr marL="7500" marR="7500" marT="75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115888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Admission To The Ward</a:t>
                      </a:r>
                    </a:p>
                  </a:txBody>
                  <a:tcPr marL="7500" marR="7500" marT="75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5381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Stayed in Location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5381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Transferred to DEM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5381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Decision to Transfer Pt to ICU,, Actual Transfer to ICU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78547"/>
              </p:ext>
            </p:extLst>
          </p:nvPr>
        </p:nvGraphicFramePr>
        <p:xfrm>
          <a:off x="1259632" y="1628800"/>
          <a:ext cx="6480720" cy="977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0"/>
                <a:gridCol w="3240360"/>
              </a:tblGrid>
              <a:tr h="3259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Average Length of Stay </a:t>
                      </a:r>
                      <a:r>
                        <a:rPr lang="en-US" sz="1200" u="none" strike="noStrike" kern="1200" dirty="0" smtClean="0">
                          <a:effectLst/>
                        </a:rPr>
                        <a:t>For</a:t>
                      </a:r>
                      <a:r>
                        <a:rPr lang="en-US" sz="1200" u="none" strike="noStrike" dirty="0" smtClean="0">
                          <a:effectLst/>
                        </a:rPr>
                        <a:t> RRT Patients in ICU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11 Days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59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Average RRT Cycle Time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111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</a:rPr>
                        <a:t>Minutes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59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Average of First Response Arrival Time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7 </a:t>
                      </a:r>
                      <a:r>
                        <a:rPr lang="en-US" sz="1200" u="none" strike="noStrike" dirty="0">
                          <a:effectLst/>
                        </a:rPr>
                        <a:t>Minutes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639765"/>
              </p:ext>
            </p:extLst>
          </p:nvPr>
        </p:nvGraphicFramePr>
        <p:xfrm>
          <a:off x="1259632" y="4941168"/>
          <a:ext cx="6474322" cy="8454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2368"/>
                <a:gridCol w="1656184"/>
                <a:gridCol w="1505770"/>
              </a:tblGrid>
              <a:tr h="3130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days</a:t>
                      </a:r>
                      <a:r>
                        <a:rPr lang="en-US" sz="1200" b="1" u="none" strike="noStrike" dirty="0" smtClean="0">
                          <a:effectLst/>
                        </a:rPr>
                        <a:t> Outcomes</a:t>
                      </a:r>
                    </a:p>
                  </a:txBody>
                  <a:tcPr marL="7500" marR="7500" marT="75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</a:rPr>
                        <a:t>Number</a:t>
                      </a:r>
                      <a:endParaRPr lang="en-US" sz="1200" b="1" i="0" u="none" strike="noStrike" dirty="0">
                        <a:solidFill>
                          <a:srgbClr val="808080"/>
                        </a:solidFill>
                        <a:effectLst/>
                        <a:latin typeface="Arial"/>
                      </a:endParaRPr>
                    </a:p>
                  </a:txBody>
                  <a:tcPr marL="7500" marR="7500" marT="75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</a:rPr>
                        <a:t>Percentage</a:t>
                      </a:r>
                      <a:endParaRPr lang="en-US" sz="1200" b="1" i="0" u="none" strike="noStrike" dirty="0">
                        <a:solidFill>
                          <a:srgbClr val="808080"/>
                        </a:solidFill>
                        <a:effectLst/>
                        <a:latin typeface="Arial"/>
                      </a:endParaRPr>
                    </a:p>
                  </a:txBody>
                  <a:tcPr marL="7500" marR="7500" marT="75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04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Transferred to Unit</a:t>
                      </a:r>
                    </a:p>
                  </a:txBody>
                  <a:tcPr marL="7500" marR="7500" marT="75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50%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571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DNR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50%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50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708920"/>
            <a:ext cx="5256584" cy="1362075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Arial Black" panose="020B0A04020102020204" pitchFamily="34" charset="0"/>
                <a:cs typeface="Arabic Typesetting" panose="03020402040406030203" pitchFamily="66" charset="-78"/>
              </a:rPr>
              <a:t>Thank you </a:t>
            </a:r>
            <a:endParaRPr lang="en-US" sz="4800" dirty="0">
              <a:latin typeface="Arial Black" panose="020B0A04020102020204" pitchFamily="34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635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88640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Adult 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In-Patients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Main Building 1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2018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1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00139"/>
              </p:ext>
            </p:extLst>
          </p:nvPr>
        </p:nvGraphicFramePr>
        <p:xfrm>
          <a:off x="107504" y="1142747"/>
          <a:ext cx="9001000" cy="5598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352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67544" y="174414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ar-SA"/>
            </a:defPPr>
            <a:lvl1pPr algn="ctr">
              <a:defRPr sz="2800" b="1">
                <a:latin typeface="Calibri Light" panose="020F0302020204030204" pitchFamily="34" charset="0"/>
              </a:defRPr>
            </a:lvl1pPr>
          </a:lstStyle>
          <a:p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for Adult</a:t>
            </a:r>
          </a:p>
          <a:p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In-Patients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Main Building by Units 1</a:t>
            </a:r>
            <a:r>
              <a:rPr lang="en-US" b="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 2018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3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552708"/>
              </p:ext>
            </p:extLst>
          </p:nvPr>
        </p:nvGraphicFramePr>
        <p:xfrm>
          <a:off x="35496" y="1128521"/>
          <a:ext cx="9073008" cy="5612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84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07288" cy="11430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Versus Adult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In-Patients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Codes by Units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Main Building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2018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3540461"/>
              </p:ext>
            </p:extLst>
          </p:nvPr>
        </p:nvGraphicFramePr>
        <p:xfrm>
          <a:off x="107504" y="1196752"/>
          <a:ext cx="892899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380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54107"/>
          </a:xfr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Rapid Response Team </a:t>
            </a: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Utilization </a:t>
            </a: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</a:t>
            </a: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Adult </a:t>
            </a: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In-Patients</a:t>
            </a: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Main </a:t>
            </a: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Building 1</a:t>
            </a:r>
            <a:r>
              <a:rPr lang="en-US" sz="2800" baseline="30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</a:t>
            </a:r>
            <a:r>
              <a:rPr lang="en-US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2018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873402"/>
              </p:ext>
            </p:extLst>
          </p:nvPr>
        </p:nvGraphicFramePr>
        <p:xfrm>
          <a:off x="1331640" y="1700808"/>
          <a:ext cx="6480720" cy="864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0"/>
                <a:gridCol w="3240360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Length of Stay For RRT Patients in ICU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Days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RRT Cycle Time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 Minutes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of First Response Arrival Time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Minutes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188206"/>
              </p:ext>
            </p:extLst>
          </p:nvPr>
        </p:nvGraphicFramePr>
        <p:xfrm>
          <a:off x="1331640" y="2852937"/>
          <a:ext cx="6480721" cy="1368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1"/>
                <a:gridCol w="1584176"/>
                <a:gridCol w="1656184"/>
              </a:tblGrid>
              <a:tr h="3254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In-patient Outcomes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</a:p>
                  </a:txBody>
                  <a:tcPr marL="7365" marR="7365" marT="73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Percentage</a:t>
                      </a:r>
                    </a:p>
                  </a:txBody>
                  <a:tcPr marL="7365" marR="7365" marT="73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19812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Stayed in Room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3105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Decision to Transfer Pt to 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ICU,</a:t>
                      </a:r>
                    </a:p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Actual </a:t>
                      </a: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Transfer to ICU,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26%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9812">
                <a:tc>
                  <a:txBody>
                    <a:bodyPr/>
                    <a:lstStyle/>
                    <a:p>
                      <a:pPr marL="11588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Stayed in Room, DNAR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1%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159468"/>
              </p:ext>
            </p:extLst>
          </p:nvPr>
        </p:nvGraphicFramePr>
        <p:xfrm>
          <a:off x="1331640" y="4437112"/>
          <a:ext cx="6480720" cy="144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0"/>
                <a:gridCol w="1584176"/>
                <a:gridCol w="1656184"/>
              </a:tblGrid>
              <a:tr h="36004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patient 28 Days Outcomes</a:t>
                      </a:r>
                      <a:endParaRPr lang="en-US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73" marR="7873" marT="78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</a:p>
                  </a:txBody>
                  <a:tcPr marL="7873" marR="7873" marT="787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Percentage</a:t>
                      </a:r>
                    </a:p>
                  </a:txBody>
                  <a:tcPr marL="7873" marR="7873" marT="787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Transferred to Unit</a:t>
                      </a:r>
                    </a:p>
                  </a:txBody>
                  <a:tcPr marL="7873" marR="7873" marT="78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115888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DNAR</a:t>
                      </a:r>
                    </a:p>
                  </a:txBody>
                  <a:tcPr marL="7873" marR="7873" marT="78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Stayed in ICU</a:t>
                      </a:r>
                    </a:p>
                  </a:txBody>
                  <a:tcPr marL="7873" marR="7873" marT="78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Deceased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873" marR="7873" marT="78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115888" indent="0" algn="l" defTabSz="914400" rtl="0" eaLnBrk="1" fontAlgn="t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Discharged Home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873" marR="7873" marT="78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9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88640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Response Team Utilization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Adult 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Out-Patients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1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2018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1.xm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442328"/>
              </p:ext>
            </p:extLst>
          </p:nvPr>
        </p:nvGraphicFramePr>
        <p:xfrm>
          <a:off x="107504" y="1142747"/>
          <a:ext cx="8928992" cy="552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343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22537</TotalTime>
  <Words>1093</Words>
  <Application>Microsoft Office PowerPoint</Application>
  <PresentationFormat>On-screen Show (4:3)</PresentationFormat>
  <Paragraphs>381</Paragraphs>
  <Slides>41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Rapid Response Team Report for 1st Quarter 2018</vt:lpstr>
      <vt:lpstr>PowerPoint Presentation</vt:lpstr>
      <vt:lpstr>PowerPoint Presentation</vt:lpstr>
      <vt:lpstr>Adult In/Out Patients  in Main Building   1st Q 2018</vt:lpstr>
      <vt:lpstr>PowerPoint Presentation</vt:lpstr>
      <vt:lpstr>PowerPoint Presentation</vt:lpstr>
      <vt:lpstr>Rapid Response Team Utilization Versus Adult  In-Patients Codes by Units in Main Building 1st Q 2018</vt:lpstr>
      <vt:lpstr>Rapid Response Team Utilization for Adult  In-Patients in Main Building 1st Q 2018</vt:lpstr>
      <vt:lpstr>PowerPoint Presentation</vt:lpstr>
      <vt:lpstr>Rapid Response Team Utilization for Adult  Out-Patients in Main Building by Units 1st Q 2018</vt:lpstr>
      <vt:lpstr>Rapid Response Team Utilization Versus Adult  Out-Patients Codes by Units in Main Building 1st Q 2018</vt:lpstr>
      <vt:lpstr>Rapid Response Team Utilization for Adult  Out-Patients in Main Building 1st Q 2018</vt:lpstr>
      <vt:lpstr>Adult In-Patients  in East Wing 1st Q 2018</vt:lpstr>
      <vt:lpstr>PowerPoint Presentation</vt:lpstr>
      <vt:lpstr>Rapid Response Team Utilization for Adult  In-Patients in East Wing by Units 1st Q 2018</vt:lpstr>
      <vt:lpstr>Rapid Response Team Utilization Versus Adult  In-Patients Codes by Units in East Wing 1st Q 2018</vt:lpstr>
      <vt:lpstr>PowerPoint Presentation</vt:lpstr>
      <vt:lpstr>PowerPoint Presentation</vt:lpstr>
      <vt:lpstr>Rapid Response Team Utilization for Adult  In-Patients in KACOLD 1st Q 2018 </vt:lpstr>
      <vt:lpstr>Rapid Response Team Utilization for Adult  In-Patients in KACOLD by Units 1st Q 2018 </vt:lpstr>
      <vt:lpstr>Rapid Response Team Utilization Versus Adult  In-Patients Codes by Units in KACOLD 1st Q 2018</vt:lpstr>
      <vt:lpstr>Rapid Response Team Utilization for Adult  In-Patients in KACOLD 1st Q 2018 </vt:lpstr>
      <vt:lpstr>Rapid Response Team Utilization for Adult  Out-Patients in KACOLD by Units 1st Q 2018 </vt:lpstr>
      <vt:lpstr>Rapid Response Team Utilization for Adult  Out-Patients in KACOLD by Units 1st Q 2018 </vt:lpstr>
      <vt:lpstr>Rapid Response Team Utilization for Adult  Out-Patients in KACOLD 1st Q 2018</vt:lpstr>
      <vt:lpstr>Pediatric In/Out Patients  in Main Building 1st Q 2018</vt:lpstr>
      <vt:lpstr>PowerPoint Presentation</vt:lpstr>
      <vt:lpstr>PowerPoint Presentation</vt:lpstr>
      <vt:lpstr>Rapid Response Team Utilization Versus Pediatric In-Patients Codes by Units in Main Building 1st Q 2018</vt:lpstr>
      <vt:lpstr>Rapid Response Team Utilization for Pediatric  In-Patients in Main Building 1st Q 2017</vt:lpstr>
      <vt:lpstr>PowerPoint Presentation</vt:lpstr>
      <vt:lpstr>PowerPoint Presentation</vt:lpstr>
      <vt:lpstr>Rapid Response Team Utilization for Pediatric  Out-Patients in Main Building 1st Q 2018</vt:lpstr>
      <vt:lpstr>PowerPoint Presentation</vt:lpstr>
      <vt:lpstr>PowerPoint Presentation</vt:lpstr>
      <vt:lpstr>PowerPoint Presentation</vt:lpstr>
      <vt:lpstr>Rapid Response Team Utilization for Pediatric  In-Patients in KFNCCC 1st Q 2018</vt:lpstr>
      <vt:lpstr>PowerPoint Presentation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Rapid Response Team</dc:title>
  <dc:creator>rrt team</dc:creator>
  <cp:lastModifiedBy>AL-Shehab, Saadaq Saleh</cp:lastModifiedBy>
  <cp:revision>793</cp:revision>
  <dcterms:created xsi:type="dcterms:W3CDTF">2006-04-13T13:39:39Z</dcterms:created>
  <dcterms:modified xsi:type="dcterms:W3CDTF">2018-05-28T06:18:26Z</dcterms:modified>
</cp:coreProperties>
</file>