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  <p:sldMasterId id="2147483660" r:id="rId5"/>
    <p:sldMasterId id="2147483668" r:id="rId6"/>
    <p:sldMasterId id="2147483676" r:id="rId7"/>
  </p:sldMasterIdLst>
  <p:notesMasterIdLst>
    <p:notesMasterId r:id="rId30"/>
  </p:notesMasterIdLst>
  <p:handoutMasterIdLst>
    <p:handoutMasterId r:id="rId31"/>
  </p:handoutMasterIdLst>
  <p:sldIdLst>
    <p:sldId id="1448944343" r:id="rId8"/>
    <p:sldId id="1448944356" r:id="rId9"/>
    <p:sldId id="1448944385" r:id="rId10"/>
    <p:sldId id="1448944386" r:id="rId11"/>
    <p:sldId id="1448944393" r:id="rId12"/>
    <p:sldId id="1448944390" r:id="rId13"/>
    <p:sldId id="1448944391" r:id="rId14"/>
    <p:sldId id="1448944357" r:id="rId15"/>
    <p:sldId id="1448944359" r:id="rId16"/>
    <p:sldId id="1448944360" r:id="rId17"/>
    <p:sldId id="1448944394" r:id="rId18"/>
    <p:sldId id="1448944376" r:id="rId19"/>
    <p:sldId id="1448944377" r:id="rId20"/>
    <p:sldId id="1448944378" r:id="rId21"/>
    <p:sldId id="1448944395" r:id="rId22"/>
    <p:sldId id="1448944396" r:id="rId23"/>
    <p:sldId id="1448944397" r:id="rId24"/>
    <p:sldId id="1448944398" r:id="rId25"/>
    <p:sldId id="1448944399" r:id="rId26"/>
    <p:sldId id="1448944400" r:id="rId27"/>
    <p:sldId id="1448944365" r:id="rId28"/>
    <p:sldId id="1448944387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HAMMAD, ABDULMALIK ABDULLAH" initials="AAA" lastIdx="8" clrIdx="0">
    <p:extLst>
      <p:ext uri="{19B8F6BF-5375-455C-9EA6-DF929625EA0E}">
        <p15:presenceInfo xmlns:p15="http://schemas.microsoft.com/office/powerpoint/2012/main" userId="S-1-5-21-1867356701-526408946-2865185682-101367" providerId="AD"/>
      </p:ext>
    </p:extLst>
  </p:cmAuthor>
  <p:cmAuthor id="2" name="ESSA, AHMED FUAD" initials="EAF" lastIdx="47" clrIdx="1">
    <p:extLst>
      <p:ext uri="{19B8F6BF-5375-455C-9EA6-DF929625EA0E}">
        <p15:presenceInfo xmlns:p15="http://schemas.microsoft.com/office/powerpoint/2012/main" userId="ESSA, AHMED FU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F1C"/>
    <a:srgbClr val="333E75"/>
    <a:srgbClr val="002570"/>
    <a:srgbClr val="0000FF"/>
    <a:srgbClr val="BE1C10"/>
    <a:srgbClr val="C41E11"/>
    <a:srgbClr val="F99A24"/>
    <a:srgbClr val="289EED"/>
    <a:srgbClr val="74D1FA"/>
    <a:srgbClr val="289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CA134-9B15-46DA-8C53-CDF5844E066D}" v="31" dt="2022-05-29T12:43:24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5360" autoAdjust="0"/>
  </p:normalViewPr>
  <p:slideViewPr>
    <p:cSldViewPr snapToGrid="0">
      <p:cViewPr varScale="1">
        <p:scale>
          <a:sx n="117" d="100"/>
          <a:sy n="117" d="100"/>
        </p:scale>
        <p:origin x="88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, YOUSEF ABDULAZIZ" userId="S::f1519013@kfshrc.edu.sa::4213adbe-79c7-45cc-8157-d160bb057676" providerId="AD" clId="Web-{6E0CA134-9B15-46DA-8C53-CDF5844E066D}"/>
    <pc:docChg chg="modSld">
      <pc:chgData name="ALESSA, YOUSEF ABDULAZIZ" userId="S::f1519013@kfshrc.edu.sa::4213adbe-79c7-45cc-8157-d160bb057676" providerId="AD" clId="Web-{6E0CA134-9B15-46DA-8C53-CDF5844E066D}" dt="2022-05-29T12:43:19.553" v="30" actId="20577"/>
      <pc:docMkLst>
        <pc:docMk/>
      </pc:docMkLst>
      <pc:sldChg chg="modSp">
        <pc:chgData name="ALESSA, YOUSEF ABDULAZIZ" userId="S::f1519013@kfshrc.edu.sa::4213adbe-79c7-45cc-8157-d160bb057676" providerId="AD" clId="Web-{6E0CA134-9B15-46DA-8C53-CDF5844E066D}" dt="2022-05-29T12:43:19.553" v="30" actId="20577"/>
        <pc:sldMkLst>
          <pc:docMk/>
          <pc:sldMk cId="2670625462" sldId="1448944385"/>
        </pc:sldMkLst>
        <pc:spChg chg="mod">
          <ac:chgData name="ALESSA, YOUSEF ABDULAZIZ" userId="S::f1519013@kfshrc.edu.sa::4213adbe-79c7-45cc-8157-d160bb057676" providerId="AD" clId="Web-{6E0CA134-9B15-46DA-8C53-CDF5844E066D}" dt="2022-05-29T12:43:19.553" v="30" actId="20577"/>
          <ac:spMkLst>
            <pc:docMk/>
            <pc:sldMk cId="2670625462" sldId="1448944385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6" y="1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B39B2110-5FCB-4042-9085-5F98BF443C0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16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6" y="8842216"/>
            <a:ext cx="3043026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3F5D55BF-82E4-4835-BE47-1C28DBBB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4" cy="46707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4" cy="46707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F0A1DD01-405D-4809-BEB3-90933036F217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4" cy="467071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2"/>
            <a:ext cx="3043344" cy="467071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B448F399-D17E-4DBE-B5C8-7E79D17BD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7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584200"/>
            <a:ext cx="5208588" cy="2928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674">
              <a:defRPr/>
            </a:pPr>
            <a:fld id="{5B43D19E-BFDB-4C92-8EDD-32EDDA8F41DF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defTabSz="9146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5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2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6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3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6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aseline="0" dirty="0"/>
              <a:t>Compliance Obligations </a:t>
            </a:r>
            <a:r>
              <a:rPr lang="en-US" dirty="0"/>
              <a:t>and</a:t>
            </a:r>
            <a:r>
              <a:rPr lang="en-US" baseline="0" dirty="0"/>
              <a:t> Compliance Obligations Owners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8F399-D17E-4DBE-B5C8-7E79D17BD8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9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.emf"/><Relationship Id="rId4" Type="http://schemas.openxmlformats.org/officeDocument/2006/relationships/slideMaster" Target="../slideMasters/slideMaster2.xml"/><Relationship Id="rId9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4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5EB9-2BEC-4F89-9D8E-9A34A922E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CE661-84A1-4C0C-80DF-39927E9CD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3C5A-64AA-4864-B2A5-3B0CDA2A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99B3-0E24-4F38-B491-B471B8F3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AB95-55F4-4E59-BF49-DDFED662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2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4C2B-0163-474E-9337-B1E3D152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B12DB-F70D-457E-A25A-76BC3A624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D5A0-CAEB-4B96-A260-E6B8ED42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67027-EE99-44D8-A735-0A613B4C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244A-0A60-4371-ABB5-23BE976E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2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E3A83-9F24-4A9B-B241-D4C1C071A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BC0F7-A5F9-4E24-80CA-2D30CDF8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3442A-23C8-488B-AACD-E8FE48EF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788CF-B43E-4C2B-B0A8-878C3D58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E3118-A593-44E0-8A10-91E590F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4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29293A-3DD3-42D7-8896-F02C51A2DE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0355" y="0"/>
            <a:ext cx="1028164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017A05-D663-4C22-A18C-500B55720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02011" y="0"/>
            <a:ext cx="9889989" cy="6858000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FA08663-912B-4F4C-95A8-2B6C178B4647}"/>
              </a:ext>
            </a:extLst>
          </p:cNvPr>
          <p:cNvSpPr/>
          <p:nvPr userDrawn="1"/>
        </p:nvSpPr>
        <p:spPr>
          <a:xfrm>
            <a:off x="0" y="3176"/>
            <a:ext cx="5941483" cy="6854824"/>
          </a:xfrm>
          <a:custGeom>
            <a:avLst/>
            <a:gdLst>
              <a:gd name="connsiteX0" fmla="*/ 978 w 5944578"/>
              <a:gd name="connsiteY0" fmla="*/ 0 h 6854824"/>
              <a:gd name="connsiteX1" fmla="*/ 2582254 w 5944578"/>
              <a:gd name="connsiteY1" fmla="*/ 0 h 6854824"/>
              <a:gd name="connsiteX2" fmla="*/ 5944578 w 5944578"/>
              <a:gd name="connsiteY2" fmla="*/ 3362324 h 6854824"/>
              <a:gd name="connsiteX3" fmla="*/ 2452078 w 5944578"/>
              <a:gd name="connsiteY3" fmla="*/ 6854824 h 6854824"/>
              <a:gd name="connsiteX4" fmla="*/ 978 w 5944578"/>
              <a:gd name="connsiteY4" fmla="*/ 6854824 h 6854824"/>
              <a:gd name="connsiteX5" fmla="*/ 978 w 5944578"/>
              <a:gd name="connsiteY5" fmla="*/ 342074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4578" h="6854824">
                <a:moveTo>
                  <a:pt x="978" y="0"/>
                </a:moveTo>
                <a:lnTo>
                  <a:pt x="2582254" y="0"/>
                </a:lnTo>
                <a:lnTo>
                  <a:pt x="5944578" y="3362324"/>
                </a:lnTo>
                <a:lnTo>
                  <a:pt x="2452078" y="6854824"/>
                </a:lnTo>
                <a:lnTo>
                  <a:pt x="978" y="6854824"/>
                </a:lnTo>
                <a:cubicBezTo>
                  <a:pt x="-715" y="5711824"/>
                  <a:pt x="131" y="4566284"/>
                  <a:pt x="978" y="342074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251688-FFC0-4C83-BC81-DE0618964514}"/>
              </a:ext>
            </a:extLst>
          </p:cNvPr>
          <p:cNvSpPr/>
          <p:nvPr userDrawn="1"/>
        </p:nvSpPr>
        <p:spPr>
          <a:xfrm>
            <a:off x="2652918" y="3530600"/>
            <a:ext cx="6829043" cy="332740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3DFEB8-0C63-45C2-9F16-20AA18AB6C93}"/>
              </a:ext>
            </a:extLst>
          </p:cNvPr>
          <p:cNvSpPr/>
          <p:nvPr userDrawn="1"/>
        </p:nvSpPr>
        <p:spPr>
          <a:xfrm flipH="1">
            <a:off x="2710371" y="0"/>
            <a:ext cx="7514153" cy="6858000"/>
          </a:xfrm>
          <a:custGeom>
            <a:avLst/>
            <a:gdLst>
              <a:gd name="connsiteX0" fmla="*/ 7518067 w 7518067"/>
              <a:gd name="connsiteY0" fmla="*/ 0 h 6854824"/>
              <a:gd name="connsiteX1" fmla="*/ 7022767 w 7518067"/>
              <a:gd name="connsiteY1" fmla="*/ 0 h 6854824"/>
              <a:gd name="connsiteX2" fmla="*/ 0 w 7518067"/>
              <a:gd name="connsiteY2" fmla="*/ 6854824 h 6854824"/>
              <a:gd name="connsiteX3" fmla="*/ 495300 w 7518067"/>
              <a:gd name="connsiteY3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8067" h="6854824">
                <a:moveTo>
                  <a:pt x="7518067" y="0"/>
                </a:moveTo>
                <a:lnTo>
                  <a:pt x="7022767" y="0"/>
                </a:lnTo>
                <a:lnTo>
                  <a:pt x="0" y="6854824"/>
                </a:lnTo>
                <a:lnTo>
                  <a:pt x="495300" y="6854824"/>
                </a:lnTo>
                <a:close/>
              </a:path>
            </a:pathLst>
          </a:custGeom>
          <a:solidFill>
            <a:schemeClr val="bg1"/>
          </a:solidFill>
          <a:ln w="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53868" y="3378561"/>
            <a:ext cx="3858790" cy="1002604"/>
          </a:xfrm>
        </p:spPr>
        <p:txBody>
          <a:bodyPr lIns="0">
            <a:normAutofit/>
          </a:bodyPr>
          <a:lstStyle>
            <a:lvl1pPr algn="l" defTabSz="91348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99" b="0" i="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Governance Model Document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3868" y="4550498"/>
            <a:ext cx="3858790" cy="392112"/>
          </a:xfrm>
        </p:spPr>
        <p:txBody>
          <a:bodyPr anchor="ctr"/>
          <a:lstStyle>
            <a:lvl1pPr marL="0" indent="0">
              <a:buNone/>
              <a:defRPr sz="1599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Month XX, YYYY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203" y="4717685"/>
            <a:ext cx="3777407" cy="24432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BF7DDB-E4D5-42FF-B15A-E2000AC2A6F9}"/>
              </a:ext>
            </a:extLst>
          </p:cNvPr>
          <p:cNvSpPr/>
          <p:nvPr userDrawn="1"/>
        </p:nvSpPr>
        <p:spPr>
          <a:xfrm>
            <a:off x="2310197" y="2349501"/>
            <a:ext cx="3266432" cy="4212167"/>
          </a:xfrm>
          <a:custGeom>
            <a:avLst/>
            <a:gdLst>
              <a:gd name="connsiteX0" fmla="*/ 0 w 3327400"/>
              <a:gd name="connsiteY0" fmla="*/ 6464300 h 6464300"/>
              <a:gd name="connsiteX1" fmla="*/ 3327400 w 3327400"/>
              <a:gd name="connsiteY1" fmla="*/ 3136900 h 6464300"/>
              <a:gd name="connsiteX2" fmla="*/ 190500 w 3327400"/>
              <a:gd name="connsiteY2" fmla="*/ 0 h 6464300"/>
              <a:gd name="connsiteX0" fmla="*/ 0 w 3327400"/>
              <a:gd name="connsiteY0" fmla="*/ 6464300 h 6464300"/>
              <a:gd name="connsiteX1" fmla="*/ 2286000 w 3327400"/>
              <a:gd name="connsiteY1" fmla="*/ 4203700 h 6464300"/>
              <a:gd name="connsiteX2" fmla="*/ 3327400 w 3327400"/>
              <a:gd name="connsiteY2" fmla="*/ 3136900 h 6464300"/>
              <a:gd name="connsiteX3" fmla="*/ 190500 w 3327400"/>
              <a:gd name="connsiteY3" fmla="*/ 0 h 6464300"/>
              <a:gd name="connsiteX0" fmla="*/ 0 w 3327400"/>
              <a:gd name="connsiteY0" fmla="*/ 6464300 h 6464300"/>
              <a:gd name="connsiteX1" fmla="*/ 2286000 w 3327400"/>
              <a:gd name="connsiteY1" fmla="*/ 4203700 h 6464300"/>
              <a:gd name="connsiteX2" fmla="*/ 3327400 w 3327400"/>
              <a:gd name="connsiteY2" fmla="*/ 3136900 h 6464300"/>
              <a:gd name="connsiteX3" fmla="*/ 2286000 w 3327400"/>
              <a:gd name="connsiteY3" fmla="*/ 2108200 h 6464300"/>
              <a:gd name="connsiteX4" fmla="*/ 190500 w 3327400"/>
              <a:gd name="connsiteY4" fmla="*/ 0 h 6464300"/>
              <a:gd name="connsiteX0" fmla="*/ 0 w 3327400"/>
              <a:gd name="connsiteY0" fmla="*/ 4356100 h 4356100"/>
              <a:gd name="connsiteX1" fmla="*/ 2286000 w 3327400"/>
              <a:gd name="connsiteY1" fmla="*/ 2095500 h 4356100"/>
              <a:gd name="connsiteX2" fmla="*/ 3327400 w 3327400"/>
              <a:gd name="connsiteY2" fmla="*/ 1028700 h 4356100"/>
              <a:gd name="connsiteX3" fmla="*/ 2286000 w 3327400"/>
              <a:gd name="connsiteY3" fmla="*/ 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400" h="4356100">
                <a:moveTo>
                  <a:pt x="0" y="4356100"/>
                </a:moveTo>
                <a:lnTo>
                  <a:pt x="2286000" y="2095500"/>
                </a:lnTo>
                <a:lnTo>
                  <a:pt x="3327400" y="1028700"/>
                </a:lnTo>
                <a:lnTo>
                  <a:pt x="2286000" y="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250199-5CBA-44A5-A723-0BBCB3E94269}"/>
              </a:ext>
            </a:extLst>
          </p:cNvPr>
          <p:cNvSpPr/>
          <p:nvPr userDrawn="1"/>
        </p:nvSpPr>
        <p:spPr>
          <a:xfrm>
            <a:off x="5225446" y="3898900"/>
            <a:ext cx="3786861" cy="2832100"/>
          </a:xfrm>
          <a:custGeom>
            <a:avLst/>
            <a:gdLst>
              <a:gd name="connsiteX0" fmla="*/ 0 w 3797300"/>
              <a:gd name="connsiteY0" fmla="*/ 762000 h 2832100"/>
              <a:gd name="connsiteX1" fmla="*/ 850900 w 3797300"/>
              <a:gd name="connsiteY1" fmla="*/ 0 h 2832100"/>
              <a:gd name="connsiteX2" fmla="*/ 3797300 w 3797300"/>
              <a:gd name="connsiteY2" fmla="*/ 2832100 h 2832100"/>
              <a:gd name="connsiteX0" fmla="*/ 0 w 3788833"/>
              <a:gd name="connsiteY0" fmla="*/ 812800 h 2832100"/>
              <a:gd name="connsiteX1" fmla="*/ 842433 w 3788833"/>
              <a:gd name="connsiteY1" fmla="*/ 0 h 2832100"/>
              <a:gd name="connsiteX2" fmla="*/ 3788833 w 3788833"/>
              <a:gd name="connsiteY2" fmla="*/ 28321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833" h="2832100">
                <a:moveTo>
                  <a:pt x="0" y="812800"/>
                </a:moveTo>
                <a:lnTo>
                  <a:pt x="842433" y="0"/>
                </a:lnTo>
                <a:lnTo>
                  <a:pt x="3788833" y="283210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2BFEA45-4F00-4317-8216-446DF70FCB88}"/>
              </a:ext>
            </a:extLst>
          </p:cNvPr>
          <p:cNvSpPr/>
          <p:nvPr userDrawn="1"/>
        </p:nvSpPr>
        <p:spPr>
          <a:xfrm flipH="1" flipV="1">
            <a:off x="10624700" y="0"/>
            <a:ext cx="1567301" cy="1371600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8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1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y statement_out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18406" y="73468"/>
            <a:ext cx="12155189" cy="6766560"/>
            <a:chOff x="18415" y="42988"/>
            <a:chExt cx="12161520" cy="676656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8415" y="1064260"/>
              <a:ext cx="121615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415" y="6477000"/>
              <a:ext cx="121615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-3113405" y="3426268"/>
              <a:ext cx="676656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8545195" y="3426268"/>
              <a:ext cx="676656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 userDrawn="1"/>
        </p:nvGrpSpPr>
        <p:grpSpPr>
          <a:xfrm>
            <a:off x="246887" y="982980"/>
            <a:ext cx="11698227" cy="5486400"/>
            <a:chOff x="247015" y="952500"/>
            <a:chExt cx="11704320" cy="5486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47015" y="3733800"/>
              <a:ext cx="1170432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035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991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9947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82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B6A401-D429-40E1-B7C0-D06C70740E98}"/>
              </a:ext>
            </a:extLst>
          </p:cNvPr>
          <p:cNvSpPr/>
          <p:nvPr userDrawn="1"/>
        </p:nvSpPr>
        <p:spPr>
          <a:xfrm>
            <a:off x="5813572" y="1"/>
            <a:ext cx="96745" cy="6818677"/>
          </a:xfrm>
          <a:prstGeom prst="rect">
            <a:avLst/>
          </a:prstGeom>
          <a:solidFill>
            <a:srgbClr val="E6E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C75FF-9DC2-429C-AE09-18FB4F2CC0FC}"/>
              </a:ext>
            </a:extLst>
          </p:cNvPr>
          <p:cNvSpPr/>
          <p:nvPr userDrawn="1"/>
        </p:nvSpPr>
        <p:spPr>
          <a:xfrm>
            <a:off x="3174" y="3176"/>
            <a:ext cx="5810398" cy="68548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04561-D45E-4B61-8104-001B003D4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1" y="161259"/>
            <a:ext cx="5546055" cy="4652041"/>
          </a:xfrm>
          <a:prstGeom prst="rect">
            <a:avLst/>
          </a:prstGeom>
          <a:solidFill>
            <a:srgbClr val="8F674A"/>
          </a:solidFill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615D845-68B8-4895-B73A-3A2DE52033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615D845-68B8-4895-B73A-3A2DE5203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1CE7052-DAC2-4A62-937E-6F9D0AA4A2EB}"/>
              </a:ext>
            </a:extLst>
          </p:cNvPr>
          <p:cNvSpPr/>
          <p:nvPr userDrawn="1"/>
        </p:nvSpPr>
        <p:spPr>
          <a:xfrm>
            <a:off x="6337016" y="1012225"/>
            <a:ext cx="4900189" cy="51167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25D736-B1B5-4037-92A2-9465E63E827F}"/>
              </a:ext>
            </a:extLst>
          </p:cNvPr>
          <p:cNvSpPr/>
          <p:nvPr userDrawn="1"/>
        </p:nvSpPr>
        <p:spPr>
          <a:xfrm>
            <a:off x="6110702" y="780039"/>
            <a:ext cx="913924" cy="875490"/>
          </a:xfrm>
          <a:custGeom>
            <a:avLst/>
            <a:gdLst>
              <a:gd name="connsiteX0" fmla="*/ 0 w 914400"/>
              <a:gd name="connsiteY0" fmla="*/ 875490 h 875490"/>
              <a:gd name="connsiteX1" fmla="*/ 0 w 914400"/>
              <a:gd name="connsiteY1" fmla="*/ 0 h 875490"/>
              <a:gd name="connsiteX2" fmla="*/ 914400 w 914400"/>
              <a:gd name="connsiteY2" fmla="*/ 0 h 87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875490">
                <a:moveTo>
                  <a:pt x="0" y="87549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93E697-CFF2-4985-BC70-E022B8880626}"/>
              </a:ext>
            </a:extLst>
          </p:cNvPr>
          <p:cNvSpPr/>
          <p:nvPr userDrawn="1"/>
        </p:nvSpPr>
        <p:spPr>
          <a:xfrm rot="10800000">
            <a:off x="10581484" y="5488220"/>
            <a:ext cx="913924" cy="875490"/>
          </a:xfrm>
          <a:custGeom>
            <a:avLst/>
            <a:gdLst>
              <a:gd name="connsiteX0" fmla="*/ 0 w 914400"/>
              <a:gd name="connsiteY0" fmla="*/ 875490 h 875490"/>
              <a:gd name="connsiteX1" fmla="*/ 0 w 914400"/>
              <a:gd name="connsiteY1" fmla="*/ 0 h 875490"/>
              <a:gd name="connsiteX2" fmla="*/ 914400 w 914400"/>
              <a:gd name="connsiteY2" fmla="*/ 0 h 87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875490">
                <a:moveTo>
                  <a:pt x="0" y="87549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BC8CC67-FD23-4240-8D90-3A74F73AE93A}"/>
              </a:ext>
            </a:extLst>
          </p:cNvPr>
          <p:cNvSpPr txBox="1">
            <a:spLocks/>
          </p:cNvSpPr>
          <p:nvPr userDrawn="1"/>
        </p:nvSpPr>
        <p:spPr>
          <a:xfrm>
            <a:off x="455137" y="5248857"/>
            <a:ext cx="4964058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154796" indent="-154796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" pitchFamily="2" charset="0"/>
                <a:ea typeface="+mn-ea"/>
                <a:cs typeface="+mn-cs"/>
              </a:defRPr>
            </a:lvl1pPr>
            <a:lvl2pPr marL="309594" indent="-151928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467258" indent="-166263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619186" indent="-151928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4pPr>
            <a:lvl5pPr marL="776851" indent="-157663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5pPr>
            <a:lvl6pPr marL="2270352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3144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5934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8726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5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4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Table of Contents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ED7001-272F-470E-84D5-3D8B380F9D9D}"/>
              </a:ext>
            </a:extLst>
          </p:cNvPr>
          <p:cNvSpPr/>
          <p:nvPr userDrawn="1"/>
        </p:nvSpPr>
        <p:spPr>
          <a:xfrm rot="5400000">
            <a:off x="5708808" y="5266340"/>
            <a:ext cx="467731" cy="406188"/>
          </a:xfrm>
          <a:prstGeom prst="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6EFE6-8DA9-47AF-8C95-22C2159EF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6EFE6-8DA9-47AF-8C95-22C2159EF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476" name="Picture 180" descr="Image result for pattern png">
            <a:extLst>
              <a:ext uri="{FF2B5EF4-FFF2-40B4-BE49-F238E27FC236}">
                <a16:creationId xmlns:a16="http://schemas.microsoft.com/office/drawing/2014/main" id="{27D4F9B1-2230-4AA1-BF06-2859C9B6AD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0" cy="34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0" descr="Image result for pattern png">
            <a:extLst>
              <a:ext uri="{FF2B5EF4-FFF2-40B4-BE49-F238E27FC236}">
                <a16:creationId xmlns:a16="http://schemas.microsoft.com/office/drawing/2014/main" id="{2FC5E6F3-0D70-415E-BCAF-E390688AB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3534"/>
            <a:ext cx="3071800" cy="35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2E5BAF-BFDD-478F-9E32-EAA82D56E6DC}"/>
              </a:ext>
            </a:extLst>
          </p:cNvPr>
          <p:cNvSpPr/>
          <p:nvPr userDrawn="1"/>
        </p:nvSpPr>
        <p:spPr>
          <a:xfrm>
            <a:off x="0" y="0"/>
            <a:ext cx="3071800" cy="68580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099C2-D254-4244-B14A-D360E4C5F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00" y="0"/>
            <a:ext cx="91202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C6E8DA-A08D-435B-8159-E3CA4E970C06}"/>
              </a:ext>
            </a:extLst>
          </p:cNvPr>
          <p:cNvSpPr/>
          <p:nvPr userDrawn="1"/>
        </p:nvSpPr>
        <p:spPr>
          <a:xfrm>
            <a:off x="3071800" y="0"/>
            <a:ext cx="911554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D31C9A-CA4A-4B80-B6CE-670C2A8A9B1B}"/>
              </a:ext>
            </a:extLst>
          </p:cNvPr>
          <p:cNvSpPr/>
          <p:nvPr userDrawn="1"/>
        </p:nvSpPr>
        <p:spPr>
          <a:xfrm>
            <a:off x="2375402" y="2732239"/>
            <a:ext cx="1392797" cy="1393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233E78-203C-432B-9807-46E64BFEBD08}"/>
              </a:ext>
            </a:extLst>
          </p:cNvPr>
          <p:cNvSpPr/>
          <p:nvPr userDrawn="1"/>
        </p:nvSpPr>
        <p:spPr>
          <a:xfrm>
            <a:off x="2452663" y="2830561"/>
            <a:ext cx="1196255" cy="11968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3C96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C6E8DA-A08D-435B-8159-E3CA4E970C06}"/>
              </a:ext>
            </a:extLst>
          </p:cNvPr>
          <p:cNvSpPr/>
          <p:nvPr userDrawn="1"/>
        </p:nvSpPr>
        <p:spPr>
          <a:xfrm>
            <a:off x="0" y="3176"/>
            <a:ext cx="12192000" cy="68548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B2E6F-1D9E-4C5E-A9D7-24B2B53706B7}"/>
              </a:ext>
            </a:extLst>
          </p:cNvPr>
          <p:cNvSpPr/>
          <p:nvPr userDrawn="1"/>
        </p:nvSpPr>
        <p:spPr>
          <a:xfrm>
            <a:off x="364935" y="306388"/>
            <a:ext cx="1146213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6EFE6-8DA9-47AF-8C95-22C2159EF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6EFE6-8DA9-47AF-8C95-22C2159EF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D069E9-0010-4FCC-B954-A959B0B1F0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544" y="2020567"/>
            <a:ext cx="439291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29293A-3DD3-42D7-8896-F02C51A2DE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0355" y="0"/>
            <a:ext cx="1028164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017A05-D663-4C22-A18C-500B55720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02011" y="0"/>
            <a:ext cx="9889989" cy="6858000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FA08663-912B-4F4C-95A8-2B6C178B4647}"/>
              </a:ext>
            </a:extLst>
          </p:cNvPr>
          <p:cNvSpPr/>
          <p:nvPr userDrawn="1"/>
        </p:nvSpPr>
        <p:spPr>
          <a:xfrm>
            <a:off x="0" y="3176"/>
            <a:ext cx="5941483" cy="6854824"/>
          </a:xfrm>
          <a:custGeom>
            <a:avLst/>
            <a:gdLst>
              <a:gd name="connsiteX0" fmla="*/ 978 w 5944578"/>
              <a:gd name="connsiteY0" fmla="*/ 0 h 6854824"/>
              <a:gd name="connsiteX1" fmla="*/ 2582254 w 5944578"/>
              <a:gd name="connsiteY1" fmla="*/ 0 h 6854824"/>
              <a:gd name="connsiteX2" fmla="*/ 5944578 w 5944578"/>
              <a:gd name="connsiteY2" fmla="*/ 3362324 h 6854824"/>
              <a:gd name="connsiteX3" fmla="*/ 2452078 w 5944578"/>
              <a:gd name="connsiteY3" fmla="*/ 6854824 h 6854824"/>
              <a:gd name="connsiteX4" fmla="*/ 978 w 5944578"/>
              <a:gd name="connsiteY4" fmla="*/ 6854824 h 6854824"/>
              <a:gd name="connsiteX5" fmla="*/ 978 w 5944578"/>
              <a:gd name="connsiteY5" fmla="*/ 342074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4578" h="6854824">
                <a:moveTo>
                  <a:pt x="978" y="0"/>
                </a:moveTo>
                <a:lnTo>
                  <a:pt x="2582254" y="0"/>
                </a:lnTo>
                <a:lnTo>
                  <a:pt x="5944578" y="3362324"/>
                </a:lnTo>
                <a:lnTo>
                  <a:pt x="2452078" y="6854824"/>
                </a:lnTo>
                <a:lnTo>
                  <a:pt x="978" y="6854824"/>
                </a:lnTo>
                <a:cubicBezTo>
                  <a:pt x="-715" y="5711824"/>
                  <a:pt x="131" y="4566284"/>
                  <a:pt x="978" y="342074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251688-FFC0-4C83-BC81-DE0618964514}"/>
              </a:ext>
            </a:extLst>
          </p:cNvPr>
          <p:cNvSpPr/>
          <p:nvPr userDrawn="1"/>
        </p:nvSpPr>
        <p:spPr>
          <a:xfrm>
            <a:off x="2652918" y="3530600"/>
            <a:ext cx="6829043" cy="332740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3DFEB8-0C63-45C2-9F16-20AA18AB6C93}"/>
              </a:ext>
            </a:extLst>
          </p:cNvPr>
          <p:cNvSpPr/>
          <p:nvPr userDrawn="1"/>
        </p:nvSpPr>
        <p:spPr>
          <a:xfrm flipH="1">
            <a:off x="2710371" y="0"/>
            <a:ext cx="7514153" cy="6858000"/>
          </a:xfrm>
          <a:custGeom>
            <a:avLst/>
            <a:gdLst>
              <a:gd name="connsiteX0" fmla="*/ 7518067 w 7518067"/>
              <a:gd name="connsiteY0" fmla="*/ 0 h 6854824"/>
              <a:gd name="connsiteX1" fmla="*/ 7022767 w 7518067"/>
              <a:gd name="connsiteY1" fmla="*/ 0 h 6854824"/>
              <a:gd name="connsiteX2" fmla="*/ 0 w 7518067"/>
              <a:gd name="connsiteY2" fmla="*/ 6854824 h 6854824"/>
              <a:gd name="connsiteX3" fmla="*/ 495300 w 7518067"/>
              <a:gd name="connsiteY3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8067" h="6854824">
                <a:moveTo>
                  <a:pt x="7518067" y="0"/>
                </a:moveTo>
                <a:lnTo>
                  <a:pt x="7022767" y="0"/>
                </a:lnTo>
                <a:lnTo>
                  <a:pt x="0" y="6854824"/>
                </a:lnTo>
                <a:lnTo>
                  <a:pt x="495300" y="6854824"/>
                </a:lnTo>
                <a:close/>
              </a:path>
            </a:pathLst>
          </a:custGeom>
          <a:solidFill>
            <a:schemeClr val="bg1"/>
          </a:solidFill>
          <a:ln w="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53868" y="3378561"/>
            <a:ext cx="3858790" cy="1002604"/>
          </a:xfrm>
        </p:spPr>
        <p:txBody>
          <a:bodyPr lIns="0">
            <a:normAutofit/>
          </a:bodyPr>
          <a:lstStyle>
            <a:lvl1pPr algn="l" defTabSz="91348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99" b="0" i="0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Governance Model Document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253868" y="2472464"/>
            <a:ext cx="4506153" cy="5856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Privatization – Fast Track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3868" y="4550498"/>
            <a:ext cx="3858790" cy="392112"/>
          </a:xfrm>
        </p:spPr>
        <p:txBody>
          <a:bodyPr anchor="ctr"/>
          <a:lstStyle>
            <a:lvl1pPr marL="0" indent="0">
              <a:buNone/>
              <a:defRPr sz="1599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Month XX, YYYY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203" y="4717685"/>
            <a:ext cx="3777407" cy="24432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BF7DDB-E4D5-42FF-B15A-E2000AC2A6F9}"/>
              </a:ext>
            </a:extLst>
          </p:cNvPr>
          <p:cNvSpPr/>
          <p:nvPr userDrawn="1"/>
        </p:nvSpPr>
        <p:spPr>
          <a:xfrm>
            <a:off x="2310197" y="2349501"/>
            <a:ext cx="3266432" cy="4212167"/>
          </a:xfrm>
          <a:custGeom>
            <a:avLst/>
            <a:gdLst>
              <a:gd name="connsiteX0" fmla="*/ 0 w 3327400"/>
              <a:gd name="connsiteY0" fmla="*/ 6464300 h 6464300"/>
              <a:gd name="connsiteX1" fmla="*/ 3327400 w 3327400"/>
              <a:gd name="connsiteY1" fmla="*/ 3136900 h 6464300"/>
              <a:gd name="connsiteX2" fmla="*/ 190500 w 3327400"/>
              <a:gd name="connsiteY2" fmla="*/ 0 h 6464300"/>
              <a:gd name="connsiteX0" fmla="*/ 0 w 3327400"/>
              <a:gd name="connsiteY0" fmla="*/ 6464300 h 6464300"/>
              <a:gd name="connsiteX1" fmla="*/ 2286000 w 3327400"/>
              <a:gd name="connsiteY1" fmla="*/ 4203700 h 6464300"/>
              <a:gd name="connsiteX2" fmla="*/ 3327400 w 3327400"/>
              <a:gd name="connsiteY2" fmla="*/ 3136900 h 6464300"/>
              <a:gd name="connsiteX3" fmla="*/ 190500 w 3327400"/>
              <a:gd name="connsiteY3" fmla="*/ 0 h 6464300"/>
              <a:gd name="connsiteX0" fmla="*/ 0 w 3327400"/>
              <a:gd name="connsiteY0" fmla="*/ 6464300 h 6464300"/>
              <a:gd name="connsiteX1" fmla="*/ 2286000 w 3327400"/>
              <a:gd name="connsiteY1" fmla="*/ 4203700 h 6464300"/>
              <a:gd name="connsiteX2" fmla="*/ 3327400 w 3327400"/>
              <a:gd name="connsiteY2" fmla="*/ 3136900 h 6464300"/>
              <a:gd name="connsiteX3" fmla="*/ 2286000 w 3327400"/>
              <a:gd name="connsiteY3" fmla="*/ 2108200 h 6464300"/>
              <a:gd name="connsiteX4" fmla="*/ 190500 w 3327400"/>
              <a:gd name="connsiteY4" fmla="*/ 0 h 6464300"/>
              <a:gd name="connsiteX0" fmla="*/ 0 w 3327400"/>
              <a:gd name="connsiteY0" fmla="*/ 4356100 h 4356100"/>
              <a:gd name="connsiteX1" fmla="*/ 2286000 w 3327400"/>
              <a:gd name="connsiteY1" fmla="*/ 2095500 h 4356100"/>
              <a:gd name="connsiteX2" fmla="*/ 3327400 w 3327400"/>
              <a:gd name="connsiteY2" fmla="*/ 1028700 h 4356100"/>
              <a:gd name="connsiteX3" fmla="*/ 2286000 w 3327400"/>
              <a:gd name="connsiteY3" fmla="*/ 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400" h="4356100">
                <a:moveTo>
                  <a:pt x="0" y="4356100"/>
                </a:moveTo>
                <a:lnTo>
                  <a:pt x="2286000" y="2095500"/>
                </a:lnTo>
                <a:lnTo>
                  <a:pt x="3327400" y="1028700"/>
                </a:lnTo>
                <a:lnTo>
                  <a:pt x="2286000" y="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250199-5CBA-44A5-A723-0BBCB3E94269}"/>
              </a:ext>
            </a:extLst>
          </p:cNvPr>
          <p:cNvSpPr/>
          <p:nvPr userDrawn="1"/>
        </p:nvSpPr>
        <p:spPr>
          <a:xfrm>
            <a:off x="5225446" y="3898900"/>
            <a:ext cx="3786861" cy="2832100"/>
          </a:xfrm>
          <a:custGeom>
            <a:avLst/>
            <a:gdLst>
              <a:gd name="connsiteX0" fmla="*/ 0 w 3797300"/>
              <a:gd name="connsiteY0" fmla="*/ 762000 h 2832100"/>
              <a:gd name="connsiteX1" fmla="*/ 850900 w 3797300"/>
              <a:gd name="connsiteY1" fmla="*/ 0 h 2832100"/>
              <a:gd name="connsiteX2" fmla="*/ 3797300 w 3797300"/>
              <a:gd name="connsiteY2" fmla="*/ 2832100 h 2832100"/>
              <a:gd name="connsiteX0" fmla="*/ 0 w 3788833"/>
              <a:gd name="connsiteY0" fmla="*/ 812800 h 2832100"/>
              <a:gd name="connsiteX1" fmla="*/ 842433 w 3788833"/>
              <a:gd name="connsiteY1" fmla="*/ 0 h 2832100"/>
              <a:gd name="connsiteX2" fmla="*/ 3788833 w 3788833"/>
              <a:gd name="connsiteY2" fmla="*/ 28321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833" h="2832100">
                <a:moveTo>
                  <a:pt x="0" y="812800"/>
                </a:moveTo>
                <a:lnTo>
                  <a:pt x="842433" y="0"/>
                </a:lnTo>
                <a:lnTo>
                  <a:pt x="3788833" y="283210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2BFEA45-4F00-4317-8216-446DF70FCB88}"/>
              </a:ext>
            </a:extLst>
          </p:cNvPr>
          <p:cNvSpPr/>
          <p:nvPr userDrawn="1"/>
        </p:nvSpPr>
        <p:spPr>
          <a:xfrm flipH="1" flipV="1">
            <a:off x="10624700" y="0"/>
            <a:ext cx="1567301" cy="1371600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8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7B68EA06-AD8D-4186-912D-A779C02E071E}"/>
              </a:ext>
            </a:extLst>
          </p:cNvPr>
          <p:cNvSpPr/>
          <p:nvPr userDrawn="1"/>
        </p:nvSpPr>
        <p:spPr>
          <a:xfrm>
            <a:off x="92364" y="152400"/>
            <a:ext cx="10991272" cy="792480"/>
          </a:xfrm>
          <a:prstGeom prst="roundRect">
            <a:avLst/>
          </a:prstGeom>
          <a:solidFill>
            <a:srgbClr val="1E6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King Faisal Specialist Hospital and Research Centre | Riyadh, Saudi Arabia  | KFSHRC">
            <a:extLst>
              <a:ext uri="{FF2B5EF4-FFF2-40B4-BE49-F238E27FC236}">
                <a16:creationId xmlns:a16="http://schemas.microsoft.com/office/drawing/2014/main" id="{6336AF2E-09FD-428B-B396-B656FA4246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9246" y="102985"/>
            <a:ext cx="927374" cy="8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75491" y="6659419"/>
            <a:ext cx="11767127" cy="0"/>
          </a:xfrm>
          <a:prstGeom prst="line">
            <a:avLst/>
          </a:prstGeom>
          <a:ln w="19050">
            <a:solidFill>
              <a:srgbClr val="1E6E2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84887" y="1383957"/>
            <a:ext cx="10857814" cy="4926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60405" y="348142"/>
            <a:ext cx="8001000" cy="433945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53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2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7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y statement_out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630E8A-AA6A-47F4-BDB1-1BFC957D5BDA}"/>
              </a:ext>
            </a:extLst>
          </p:cNvPr>
          <p:cNvGrpSpPr/>
          <p:nvPr userDrawn="1"/>
        </p:nvGrpSpPr>
        <p:grpSpPr>
          <a:xfrm>
            <a:off x="3994479" y="1664193"/>
            <a:ext cx="4203044" cy="4205233"/>
            <a:chOff x="4097392" y="1743440"/>
            <a:chExt cx="4205233" cy="4205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B53237-88A4-4F0B-AA95-BB4AF5D425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644" y="2013761"/>
              <a:ext cx="3596728" cy="366459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98CD452-CE15-4CC5-B0E6-1C26B7DB0D69}"/>
                </a:ext>
              </a:extLst>
            </p:cNvPr>
            <p:cNvSpPr/>
            <p:nvPr userDrawn="1"/>
          </p:nvSpPr>
          <p:spPr>
            <a:xfrm>
              <a:off x="4097392" y="1743440"/>
              <a:ext cx="4205233" cy="4205233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AA6F1-A785-4CB6-91A9-4AA543CDCCF5}"/>
              </a:ext>
            </a:extLst>
          </p:cNvPr>
          <p:cNvSpPr/>
          <p:nvPr userDrawn="1"/>
        </p:nvSpPr>
        <p:spPr>
          <a:xfrm>
            <a:off x="-1" y="1"/>
            <a:ext cx="11597381" cy="97889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74522" y="198689"/>
            <a:ext cx="9878595" cy="6617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999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10253117" y="0"/>
            <a:ext cx="1938883" cy="1059128"/>
            <a:chOff x="9616354" y="0"/>
            <a:chExt cx="2581997" cy="1409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1D8357-3E05-4AE5-9B25-E7F84689C416}"/>
                </a:ext>
              </a:extLst>
            </p:cNvPr>
            <p:cNvSpPr/>
            <p:nvPr userDrawn="1"/>
          </p:nvSpPr>
          <p:spPr>
            <a:xfrm>
              <a:off x="9616354" y="0"/>
              <a:ext cx="2581996" cy="1409700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A9390B-307C-445A-BCD1-383CB668DF10}"/>
                </a:ext>
              </a:extLst>
            </p:cNvPr>
            <p:cNvSpPr/>
            <p:nvPr userDrawn="1"/>
          </p:nvSpPr>
          <p:spPr>
            <a:xfrm>
              <a:off x="9931401" y="0"/>
              <a:ext cx="2266950" cy="1282262"/>
            </a:xfrm>
            <a:custGeom>
              <a:avLst/>
              <a:gdLst>
                <a:gd name="connsiteX0" fmla="*/ 0 w 1879929"/>
                <a:gd name="connsiteY0" fmla="*/ 0 h 1282262"/>
                <a:gd name="connsiteX1" fmla="*/ 1879929 w 1879929"/>
                <a:gd name="connsiteY1" fmla="*/ 0 h 1282262"/>
                <a:gd name="connsiteX2" fmla="*/ 1879929 w 1879929"/>
                <a:gd name="connsiteY2" fmla="*/ 1076882 h 1282262"/>
                <a:gd name="connsiteX3" fmla="*/ 1181232 w 1879929"/>
                <a:gd name="connsiteY3" fmla="*/ 1282262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9929" h="1282262">
                  <a:moveTo>
                    <a:pt x="0" y="0"/>
                  </a:moveTo>
                  <a:lnTo>
                    <a:pt x="1879929" y="0"/>
                  </a:lnTo>
                  <a:lnTo>
                    <a:pt x="1879929" y="1076882"/>
                  </a:lnTo>
                  <a:lnTo>
                    <a:pt x="1181232" y="1282262"/>
                  </a:lnTo>
                  <a:close/>
                </a:path>
              </a:pathLst>
            </a:custGeom>
            <a:solidFill>
              <a:srgbClr val="19764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48612A-5140-4432-A061-8D125B026B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323830" y="0"/>
              <a:ext cx="1874520" cy="1280160"/>
            </a:xfrm>
            <a:custGeom>
              <a:avLst/>
              <a:gdLst>
                <a:gd name="connsiteX0" fmla="*/ 1874520 w 1874520"/>
                <a:gd name="connsiteY0" fmla="*/ 0 h 1280160"/>
                <a:gd name="connsiteX1" fmla="*/ 0 w 1874520"/>
                <a:gd name="connsiteY1" fmla="*/ 0 h 1280160"/>
                <a:gd name="connsiteX2" fmla="*/ 0 w 1874520"/>
                <a:gd name="connsiteY2" fmla="*/ 1066800 h 1280160"/>
                <a:gd name="connsiteX3" fmla="*/ 711200 w 1874520"/>
                <a:gd name="connsiteY3" fmla="*/ 128016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520" h="1280160">
                  <a:moveTo>
                    <a:pt x="187452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711200" y="1280160"/>
                  </a:lnTo>
                  <a:close/>
                </a:path>
              </a:pathLst>
            </a:cu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A43E0-95C6-49CB-8B3C-885C2670F8EB}"/>
              </a:ext>
            </a:extLst>
          </p:cNvPr>
          <p:cNvCxnSpPr>
            <a:cxnSpLocks/>
          </p:cNvCxnSpPr>
          <p:nvPr userDrawn="1"/>
        </p:nvCxnSpPr>
        <p:spPr>
          <a:xfrm>
            <a:off x="269736" y="6557828"/>
            <a:ext cx="11540865" cy="0"/>
          </a:xfrm>
          <a:prstGeom prst="line">
            <a:avLst/>
          </a:prstGeom>
          <a:ln w="952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18406" y="73468"/>
            <a:ext cx="12155189" cy="6766560"/>
            <a:chOff x="18415" y="42988"/>
            <a:chExt cx="12161520" cy="676656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8415" y="1064260"/>
              <a:ext cx="121615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415" y="6477000"/>
              <a:ext cx="121615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-3113405" y="3426268"/>
              <a:ext cx="676656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>
              <a:off x="8545195" y="3426268"/>
              <a:ext cx="676656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 userDrawn="1"/>
        </p:nvGrpSpPr>
        <p:grpSpPr>
          <a:xfrm>
            <a:off x="246887" y="982980"/>
            <a:ext cx="11698227" cy="5486400"/>
            <a:chOff x="247015" y="952500"/>
            <a:chExt cx="11704320" cy="5486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47015" y="3733800"/>
              <a:ext cx="1170432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035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991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994775" y="952500"/>
              <a:ext cx="0" cy="5486400"/>
            </a:xfrm>
            <a:prstGeom prst="line">
              <a:avLst/>
            </a:prstGeom>
            <a:ln w="31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5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B6A401-D429-40E1-B7C0-D06C70740E98}"/>
              </a:ext>
            </a:extLst>
          </p:cNvPr>
          <p:cNvSpPr/>
          <p:nvPr userDrawn="1"/>
        </p:nvSpPr>
        <p:spPr>
          <a:xfrm>
            <a:off x="5813572" y="1"/>
            <a:ext cx="96745" cy="6818677"/>
          </a:xfrm>
          <a:prstGeom prst="rect">
            <a:avLst/>
          </a:prstGeom>
          <a:solidFill>
            <a:srgbClr val="E6E6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C75FF-9DC2-429C-AE09-18FB4F2CC0FC}"/>
              </a:ext>
            </a:extLst>
          </p:cNvPr>
          <p:cNvSpPr/>
          <p:nvPr userDrawn="1"/>
        </p:nvSpPr>
        <p:spPr>
          <a:xfrm>
            <a:off x="3174" y="3176"/>
            <a:ext cx="5810398" cy="68548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04561-D45E-4B61-8104-001B003D4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1" y="161259"/>
            <a:ext cx="5546055" cy="4652041"/>
          </a:xfrm>
          <a:prstGeom prst="rect">
            <a:avLst/>
          </a:prstGeom>
          <a:solidFill>
            <a:srgbClr val="8F674A"/>
          </a:solidFill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615D845-68B8-4895-B73A-3A2DE52033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615D845-68B8-4895-B73A-3A2DE5203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1CE7052-DAC2-4A62-937E-6F9D0AA4A2EB}"/>
              </a:ext>
            </a:extLst>
          </p:cNvPr>
          <p:cNvSpPr/>
          <p:nvPr userDrawn="1"/>
        </p:nvSpPr>
        <p:spPr>
          <a:xfrm>
            <a:off x="6337016" y="1012225"/>
            <a:ext cx="4900189" cy="51167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25D736-B1B5-4037-92A2-9465E63E827F}"/>
              </a:ext>
            </a:extLst>
          </p:cNvPr>
          <p:cNvSpPr/>
          <p:nvPr userDrawn="1"/>
        </p:nvSpPr>
        <p:spPr>
          <a:xfrm>
            <a:off x="6110702" y="780039"/>
            <a:ext cx="913924" cy="875490"/>
          </a:xfrm>
          <a:custGeom>
            <a:avLst/>
            <a:gdLst>
              <a:gd name="connsiteX0" fmla="*/ 0 w 914400"/>
              <a:gd name="connsiteY0" fmla="*/ 875490 h 875490"/>
              <a:gd name="connsiteX1" fmla="*/ 0 w 914400"/>
              <a:gd name="connsiteY1" fmla="*/ 0 h 875490"/>
              <a:gd name="connsiteX2" fmla="*/ 914400 w 914400"/>
              <a:gd name="connsiteY2" fmla="*/ 0 h 87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875490">
                <a:moveTo>
                  <a:pt x="0" y="87549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93E697-CFF2-4985-BC70-E022B8880626}"/>
              </a:ext>
            </a:extLst>
          </p:cNvPr>
          <p:cNvSpPr/>
          <p:nvPr userDrawn="1"/>
        </p:nvSpPr>
        <p:spPr>
          <a:xfrm rot="10800000">
            <a:off x="10581484" y="5488220"/>
            <a:ext cx="913924" cy="875490"/>
          </a:xfrm>
          <a:custGeom>
            <a:avLst/>
            <a:gdLst>
              <a:gd name="connsiteX0" fmla="*/ 0 w 914400"/>
              <a:gd name="connsiteY0" fmla="*/ 875490 h 875490"/>
              <a:gd name="connsiteX1" fmla="*/ 0 w 914400"/>
              <a:gd name="connsiteY1" fmla="*/ 0 h 875490"/>
              <a:gd name="connsiteX2" fmla="*/ 914400 w 914400"/>
              <a:gd name="connsiteY2" fmla="*/ 0 h 87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875490">
                <a:moveTo>
                  <a:pt x="0" y="875490"/>
                </a:moveTo>
                <a:lnTo>
                  <a:pt x="0" y="0"/>
                </a:lnTo>
                <a:lnTo>
                  <a:pt x="914400" y="0"/>
                </a:lnTo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BC8CC67-FD23-4240-8D90-3A74F73AE93A}"/>
              </a:ext>
            </a:extLst>
          </p:cNvPr>
          <p:cNvSpPr txBox="1">
            <a:spLocks/>
          </p:cNvSpPr>
          <p:nvPr userDrawn="1"/>
        </p:nvSpPr>
        <p:spPr>
          <a:xfrm>
            <a:off x="455137" y="5248857"/>
            <a:ext cx="4964058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154796" indent="-154796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" pitchFamily="2" charset="0"/>
                <a:ea typeface="+mn-ea"/>
                <a:cs typeface="+mn-cs"/>
              </a:defRPr>
            </a:lvl1pPr>
            <a:lvl2pPr marL="309594" indent="-151928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467258" indent="-166263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619186" indent="-151928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4pPr>
            <a:lvl5pPr marL="776851" indent="-157663" algn="l" defTabSz="82558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83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5pPr>
            <a:lvl6pPr marL="2270352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3144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5934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8726" indent="-206398" algn="l" defTabSz="825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5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439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Table of Contents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ED7001-272F-470E-84D5-3D8B380F9D9D}"/>
              </a:ext>
            </a:extLst>
          </p:cNvPr>
          <p:cNvSpPr/>
          <p:nvPr userDrawn="1"/>
        </p:nvSpPr>
        <p:spPr>
          <a:xfrm rot="5400000">
            <a:off x="5708808" y="5266340"/>
            <a:ext cx="467731" cy="406188"/>
          </a:xfrm>
          <a:prstGeom prst="triangle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6EFE6-8DA9-47AF-8C95-22C2159EF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6EFE6-8DA9-47AF-8C95-22C2159EF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476" name="Picture 180" descr="Image result for pattern png">
            <a:extLst>
              <a:ext uri="{FF2B5EF4-FFF2-40B4-BE49-F238E27FC236}">
                <a16:creationId xmlns:a16="http://schemas.microsoft.com/office/drawing/2014/main" id="{27D4F9B1-2230-4AA1-BF06-2859C9B6AD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0" cy="34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0" descr="Image result for pattern png">
            <a:extLst>
              <a:ext uri="{FF2B5EF4-FFF2-40B4-BE49-F238E27FC236}">
                <a16:creationId xmlns:a16="http://schemas.microsoft.com/office/drawing/2014/main" id="{2FC5E6F3-0D70-415E-BCAF-E390688AB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3534"/>
            <a:ext cx="3071800" cy="35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2E5BAF-BFDD-478F-9E32-EAA82D56E6DC}"/>
              </a:ext>
            </a:extLst>
          </p:cNvPr>
          <p:cNvSpPr/>
          <p:nvPr userDrawn="1"/>
        </p:nvSpPr>
        <p:spPr>
          <a:xfrm>
            <a:off x="0" y="0"/>
            <a:ext cx="3071800" cy="68580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099C2-D254-4244-B14A-D360E4C5F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00" y="0"/>
            <a:ext cx="91202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C6E8DA-A08D-435B-8159-E3CA4E970C06}"/>
              </a:ext>
            </a:extLst>
          </p:cNvPr>
          <p:cNvSpPr/>
          <p:nvPr userDrawn="1"/>
        </p:nvSpPr>
        <p:spPr>
          <a:xfrm>
            <a:off x="3071800" y="0"/>
            <a:ext cx="911554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D31C9A-CA4A-4B80-B6CE-670C2A8A9B1B}"/>
              </a:ext>
            </a:extLst>
          </p:cNvPr>
          <p:cNvSpPr/>
          <p:nvPr userDrawn="1"/>
        </p:nvSpPr>
        <p:spPr>
          <a:xfrm>
            <a:off x="2375402" y="2732239"/>
            <a:ext cx="1392797" cy="1393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233E78-203C-432B-9807-46E64BFEBD08}"/>
              </a:ext>
            </a:extLst>
          </p:cNvPr>
          <p:cNvSpPr/>
          <p:nvPr userDrawn="1"/>
        </p:nvSpPr>
        <p:spPr>
          <a:xfrm>
            <a:off x="2452663" y="2830561"/>
            <a:ext cx="1196255" cy="11968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3C96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4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C6E8DA-A08D-435B-8159-E3CA4E970C06}"/>
              </a:ext>
            </a:extLst>
          </p:cNvPr>
          <p:cNvSpPr/>
          <p:nvPr userDrawn="1"/>
        </p:nvSpPr>
        <p:spPr>
          <a:xfrm>
            <a:off x="0" y="3176"/>
            <a:ext cx="12192000" cy="68548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B2E6F-1D9E-4C5E-A9D7-24B2B53706B7}"/>
              </a:ext>
            </a:extLst>
          </p:cNvPr>
          <p:cNvSpPr/>
          <p:nvPr userDrawn="1"/>
        </p:nvSpPr>
        <p:spPr>
          <a:xfrm>
            <a:off x="364935" y="306388"/>
            <a:ext cx="11462130" cy="6248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F6EFE6-8DA9-47AF-8C95-22C2159EFE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7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F6EFE6-8DA9-47AF-8C95-22C2159EFE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D069E9-0010-4FCC-B954-A959B0B1F0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544" y="2020567"/>
            <a:ext cx="4392913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9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26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3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1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45637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35627" y="932723"/>
            <a:ext cx="94563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2543605" cy="6864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3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B8BE-EB1F-4FB5-B681-19ECC929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72385-D1AC-4E2F-9F51-72E604BE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727B-8ECD-487C-94BC-FA1741AF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1C54-4498-4926-BD04-F0DA451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A15F-15DD-40EB-8000-F7707ECB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0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276872"/>
            <a:ext cx="12192000" cy="2400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583392" y="4677509"/>
            <a:ext cx="384043" cy="3310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4463712" y="4677509"/>
            <a:ext cx="384043" cy="3310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7344032" y="4677509"/>
            <a:ext cx="384043" cy="3310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10224348" y="4677509"/>
            <a:ext cx="384043" cy="3310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5413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95732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576051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6369" y="2517005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205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31904" y="2276872"/>
            <a:ext cx="5711957" cy="3936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03445" y="1412776"/>
            <a:ext cx="4560000" cy="36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153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990600"/>
            <a:ext cx="3887755" cy="586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79776" y="0"/>
            <a:ext cx="8112224" cy="3621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530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3496"/>
            <a:ext cx="3887755" cy="35676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04245" y="0"/>
            <a:ext cx="3887755" cy="4581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4773149"/>
            <a:ext cx="6096000" cy="2084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0288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95027" y="4101331"/>
            <a:ext cx="2400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96973" y="1700808"/>
            <a:ext cx="2400000" cy="23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5027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96973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9" y="4101331"/>
            <a:ext cx="5952663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9" y="1700808"/>
            <a:ext cx="5952663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325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09650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26140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26140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10492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94844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881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67" y="2276873"/>
            <a:ext cx="7238124" cy="396604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05875" y="2485912"/>
            <a:ext cx="4832891" cy="3124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40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0" y="1815747"/>
            <a:ext cx="3360373" cy="33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26" y="1815747"/>
            <a:ext cx="3360373" cy="33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51" y="1815747"/>
            <a:ext cx="3360373" cy="33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09901" y="1957962"/>
            <a:ext cx="3073864" cy="2080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39561" y="1957962"/>
            <a:ext cx="3073864" cy="2080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69221" y="1957962"/>
            <a:ext cx="3073864" cy="2080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037371" y="1"/>
            <a:ext cx="4128459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753308"/>
            <a:ext cx="12192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98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01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491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53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8E19-8E8F-4FBF-96AD-B13B155F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E204-0748-4BEA-9733-7E5464269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B9C52-BB8E-4D48-B69D-F66E80C54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9831-2A1D-432F-B62A-1428BE5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93BA5-F7BA-4372-A735-0FDC53E4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51DC1-D998-484E-B31E-2D7519F3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8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/>
          <a:p>
            <a:pPr defTabSz="1219170" latinLnBrk="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/>
          <a:p>
            <a:pPr defTabSz="1219170" latinLnBrk="1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/>
          <a:p>
            <a:pPr defTabSz="1219170" latinLnBrk="1"/>
            <a:fld id="{E97799C9-84D9-46D2-A11E-BCF8A720529D}" type="slidenum">
              <a:rPr lang="en-US" sz="2400" smtClean="0">
                <a:solidFill>
                  <a:prstClr val="black"/>
                </a:solidFill>
              </a:rPr>
              <a:pPr defTabSz="1219170" latinLnBrk="1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358F-B89D-4ECE-ACA9-F360C8DE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784FC-FEFB-4A66-91FF-5E87F6E4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E5CC2-E719-4025-857E-1B9461CD2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1906C-C2FF-47EE-812E-E2FDC3C9D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D5D9C-309D-4E1E-AA66-6B7DB90C3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0AA7E-DB43-4DAD-8FC4-6281CC20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EF607-A2EA-4948-9458-66EEDF76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16EC4-17FE-478E-BE9A-8968F482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2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8605-4ACE-4AC4-B6F9-8889EA57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AA9FE-389A-4821-91A1-FEB058F0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9B876-3AAD-4690-B24C-938E252F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7E468-232B-4D9B-A944-07D8E3CF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0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BCEDA-57D8-4BEF-8686-2581004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B20D3-4323-4233-A0E6-482280E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0A62-8C8A-467A-98F5-B0881222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12A2-C078-4E09-B82B-CA0CCD24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170C-3231-4C34-A701-8B07533B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7855C-C699-4B7B-B193-85C83BD1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AF5BD-28D2-4453-8F9B-D0345ADF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FB189-E894-4297-94E5-A9E8C8E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3CB5E-5AE6-49E1-9928-6BAF8C4D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5CFE-F33A-4275-B30E-09B059C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27249-42FC-4043-B18F-F833F7019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CA2C2-082D-477C-84E5-19ED33DB5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C95D0-326B-4911-B1AA-B19A2B85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F8DF2-45FE-4408-85EA-371D83AC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5234-8252-4952-B375-5A9A5A4E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ags" Target="../tags/tag12.xml"/><Relationship Id="rId5" Type="http://schemas.openxmlformats.org/officeDocument/2006/relationships/slideLayout" Target="../slideLayouts/slideLayout23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22.xml"/><Relationship Id="rId9" Type="http://schemas.openxmlformats.org/officeDocument/2006/relationships/vmlDrawing" Target="../drawings/vmlDrawing9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3BBDC-1275-4787-A789-3A14BD6D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867E-0398-4435-AA64-667604C8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E67D-DABE-4AA8-B5A2-E2F8A878B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BC523-40E8-4A0C-BD6F-0C638B4DF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D194-FC0C-48FD-916D-27971F2E7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37C7-795D-4B2F-AAA6-054647547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12662-E589-4F4F-917D-4BBAD54CCF41}"/>
              </a:ext>
            </a:extLst>
          </p:cNvPr>
          <p:cNvSpPr/>
          <p:nvPr userDrawn="1"/>
        </p:nvSpPr>
        <p:spPr>
          <a:xfrm>
            <a:off x="11795606" y="6557828"/>
            <a:ext cx="396394" cy="19166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216" y="1231641"/>
            <a:ext cx="11416391" cy="5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95607" y="6578484"/>
            <a:ext cx="310235" cy="144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D82F-B047-469B-AC52-A46321747EAF}" type="slidenum">
              <a:rPr kumimoji="0" lang="en-GB" sz="9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379216" y="124921"/>
            <a:ext cx="10760623" cy="66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1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3486" rtl="0" eaLnBrk="1" latinLnBrk="0" hangingPunct="1">
        <a:lnSpc>
          <a:spcPct val="85000"/>
        </a:lnSpc>
        <a:spcBef>
          <a:spcPct val="0"/>
        </a:spcBef>
        <a:buNone/>
        <a:defRPr sz="1999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23676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1pPr>
      <a:lvl2pPr marL="647352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2pPr>
      <a:lvl3pPr marL="971028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3pPr>
      <a:lvl4pPr marL="1294704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4pPr>
      <a:lvl5pPr marL="1618380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5pPr>
      <a:lvl6pPr marL="2512086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9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2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5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12662-E589-4F4F-917D-4BBAD54CCF41}"/>
              </a:ext>
            </a:extLst>
          </p:cNvPr>
          <p:cNvSpPr/>
          <p:nvPr userDrawn="1"/>
        </p:nvSpPr>
        <p:spPr>
          <a:xfrm>
            <a:off x="11795606" y="6557828"/>
            <a:ext cx="396394" cy="19166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216" y="1231641"/>
            <a:ext cx="11416391" cy="5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95607" y="6578484"/>
            <a:ext cx="310235" cy="144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D82F-B047-469B-AC52-A46321747EAF}" type="slidenum">
              <a:rPr kumimoji="0" lang="en-GB" sz="9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379216" y="124921"/>
            <a:ext cx="10760623" cy="66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1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3486" rtl="0" eaLnBrk="1" latinLnBrk="0" hangingPunct="1">
        <a:lnSpc>
          <a:spcPct val="85000"/>
        </a:lnSpc>
        <a:spcBef>
          <a:spcPct val="0"/>
        </a:spcBef>
        <a:buNone/>
        <a:defRPr sz="1999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23676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1pPr>
      <a:lvl2pPr marL="647352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2pPr>
      <a:lvl3pPr marL="971028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3pPr>
      <a:lvl4pPr marL="1294704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4pPr>
      <a:lvl5pPr marL="1618380" indent="-323676" algn="l" defTabSz="913486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98" kern="1200">
          <a:solidFill>
            <a:schemeClr val="tx1"/>
          </a:solidFill>
          <a:latin typeface="EYInterstate Light" panose="02000506000000020004" pitchFamily="2" charset="0"/>
          <a:ea typeface="+mn-ea"/>
          <a:cs typeface="+mn-cs"/>
        </a:defRPr>
      </a:lvl5pPr>
      <a:lvl6pPr marL="2512086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9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2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5" indent="-228372" algn="l" defTabSz="913486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3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image" Target="../media/image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 defTabSz="913943">
              <a:spcBef>
                <a:spcPct val="0"/>
              </a:spcBef>
              <a:spcAft>
                <a:spcPct val="0"/>
              </a:spcAft>
            </a:pPr>
            <a:endParaRPr lang="en-IN" sz="179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01A4FEDE-2D53-4CB9-AC38-D7AD50F45671}"/>
              </a:ext>
            </a:extLst>
          </p:cNvPr>
          <p:cNvSpPr txBox="1">
            <a:spLocks/>
          </p:cNvSpPr>
          <p:nvPr/>
        </p:nvSpPr>
        <p:spPr>
          <a:xfrm>
            <a:off x="224055" y="2492491"/>
            <a:ext cx="3802456" cy="2308276"/>
          </a:xfrm>
          <a:prstGeom prst="rect">
            <a:avLst/>
          </a:prstGeom>
        </p:spPr>
        <p:txBody>
          <a:bodyPr vert="horz" wrap="square" lIns="0" tIns="45696" rIns="91392" bIns="45696" rtlCol="0" anchor="t">
            <a:spAutoFit/>
          </a:bodyPr>
          <a:lstStyle>
            <a:lvl1pPr algn="l" defTabSz="9139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 defTabSz="913486"/>
            <a:r>
              <a:rPr lang="en-IN" sz="3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Management Awareness Campaign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17267" y="6237838"/>
            <a:ext cx="3087232" cy="217283"/>
          </a:xfrm>
          <a:prstGeom prst="roundRect">
            <a:avLst/>
          </a:prstGeom>
          <a:solidFill>
            <a:srgbClr val="333E7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94633" y="4617267"/>
            <a:ext cx="3132500" cy="1729212"/>
            <a:chOff x="4594633" y="4617267"/>
            <a:chExt cx="3132500" cy="17292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hq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2" t="12298" r="6686" b="20176"/>
            <a:stretch/>
          </p:blipFill>
          <p:spPr>
            <a:xfrm>
              <a:off x="4594633" y="4800767"/>
              <a:ext cx="3132500" cy="1545712"/>
            </a:xfrm>
            <a:prstGeom prst="trapezoid">
              <a:avLst/>
            </a:prstGeom>
            <a:solidFill>
              <a:schemeClr val="accent1"/>
            </a:solidFill>
          </p:spPr>
        </p:pic>
        <p:cxnSp>
          <p:nvCxnSpPr>
            <p:cNvPr id="8" name="Straight Connector 7"/>
            <p:cNvCxnSpPr/>
            <p:nvPr/>
          </p:nvCxnSpPr>
          <p:spPr>
            <a:xfrm>
              <a:off x="6808206" y="4617267"/>
              <a:ext cx="796705" cy="751438"/>
            </a:xfrm>
            <a:prstGeom prst="line">
              <a:avLst/>
            </a:prstGeom>
            <a:ln w="95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61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6582" y="908835"/>
            <a:ext cx="10411485" cy="54466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Compliance Division aims to safeguard the Hospital from any </a:t>
            </a:r>
            <a:endParaRPr lang="en-US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reputational</a:t>
            </a:r>
            <a:r>
              <a:rPr lang="en-US" sz="2400" dirty="0"/>
              <a:t>, </a:t>
            </a:r>
            <a:r>
              <a:rPr lang="en-US" sz="2400" dirty="0" smtClean="0"/>
              <a:t>legal</a:t>
            </a:r>
            <a:r>
              <a:rPr lang="en-US" sz="2400" dirty="0"/>
              <a:t>, </a:t>
            </a:r>
            <a:r>
              <a:rPr lang="en-US" sz="2400" dirty="0" smtClean="0"/>
              <a:t>ethical, and financial </a:t>
            </a:r>
            <a:r>
              <a:rPr lang="en-US" sz="2400" dirty="0"/>
              <a:t>damages by ensuring </a:t>
            </a:r>
            <a:endParaRPr lang="en-US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that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All  applicable governmental laws, regulations, and policies &amp; procedures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are applied within the Hospital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All employees are compliant with Compliance Obligations whether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externally or internally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All employees are aware of the consequences of Non-Compliance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All applicable Compliance Obligations are reflected within the Departments, business practices, policies, procedures, and daily Hospital operations</a:t>
            </a:r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sz="20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4" y="348142"/>
            <a:ext cx="10058213" cy="4339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ROLE OF THE COMPLIANCE DIVISION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 of 19</a:t>
            </a:r>
          </a:p>
        </p:txBody>
      </p:sp>
    </p:spTree>
    <p:extLst>
      <p:ext uri="{BB962C8B-B14F-4D97-AF65-F5344CB8AC3E}">
        <p14:creationId xmlns:p14="http://schemas.microsoft.com/office/powerpoint/2010/main" val="10113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32919" y="1094244"/>
            <a:ext cx="10167042" cy="41748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/>
              <a:t>Communicating  </a:t>
            </a:r>
            <a:r>
              <a:rPr lang="en-US" sz="2600" dirty="0"/>
              <a:t>the Compliance Obligations </a:t>
            </a:r>
            <a:r>
              <a:rPr lang="en-US" sz="2600" dirty="0" smtClean="0"/>
              <a:t>to </a:t>
            </a:r>
            <a:r>
              <a:rPr lang="en-US" sz="2600" dirty="0"/>
              <a:t>the Compliance Obligations Owners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/>
              <a:t>Conducting Compliance </a:t>
            </a:r>
            <a:r>
              <a:rPr lang="en-US" sz="2600" dirty="0"/>
              <a:t>Assurance </a:t>
            </a:r>
            <a:r>
              <a:rPr lang="en-US" sz="2600" dirty="0" smtClean="0"/>
              <a:t>Reviews </a:t>
            </a:r>
            <a:r>
              <a:rPr lang="en-US" sz="2600" dirty="0"/>
              <a:t>(CAR)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/>
              <a:t>Developing and Monitoring  Compliance </a:t>
            </a:r>
            <a:r>
              <a:rPr lang="en-US" sz="2600" dirty="0"/>
              <a:t>Obligations Response Plans (CORPs</a:t>
            </a:r>
            <a:r>
              <a:rPr lang="en-US" sz="2600" dirty="0" smtClean="0"/>
              <a:t>)/ </a:t>
            </a:r>
            <a:r>
              <a:rPr lang="en-US" sz="2600" dirty="0"/>
              <a:t>(Corrective Actions)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Reporting the Compliance Level to the Executive Management</a:t>
            </a:r>
          </a:p>
          <a:p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60404" y="378170"/>
            <a:ext cx="10252177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COMPLIANCE </a:t>
            </a:r>
            <a:r>
              <a:rPr lang="en-US" sz="2800" b="1" dirty="0" smtClean="0"/>
              <a:t>DIVISION </a:t>
            </a:r>
            <a:r>
              <a:rPr lang="en-US" sz="2800" b="1" dirty="0"/>
              <a:t>ACTIVITIES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 of 19</a:t>
            </a:r>
          </a:p>
        </p:txBody>
      </p:sp>
    </p:spTree>
    <p:extLst>
      <p:ext uri="{BB962C8B-B14F-4D97-AF65-F5344CB8AC3E}">
        <p14:creationId xmlns:p14="http://schemas.microsoft.com/office/powerpoint/2010/main" val="21437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86828" y="1928386"/>
            <a:ext cx="6391745" cy="37500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</a:t>
            </a:r>
            <a:r>
              <a:rPr lang="en-US" sz="2400" dirty="0" smtClean="0"/>
              <a:t>esponsible to communicate </a:t>
            </a:r>
            <a:r>
              <a:rPr lang="en-US" sz="2400" dirty="0"/>
              <a:t>all applicable Compliance Obligations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the Compliance Obligations Owners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upport  them  in implementing </a:t>
            </a:r>
            <a:r>
              <a:rPr lang="en-US" sz="2400" dirty="0"/>
              <a:t>them into their </a:t>
            </a:r>
            <a:r>
              <a:rPr lang="en-US" sz="2400" dirty="0" smtClean="0"/>
              <a:t>daily operations</a:t>
            </a:r>
            <a:r>
              <a:rPr lang="en-US" sz="2400" b="1" dirty="0"/>
              <a:t>. 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577">
            <a:off x="7757660" y="2048864"/>
            <a:ext cx="2921656" cy="248886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12804" y="337579"/>
            <a:ext cx="10252177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COMMUNICATING WITH THE COMPLIANCE OBLIGATION OWNERS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 of 19</a:t>
            </a:r>
          </a:p>
        </p:txBody>
      </p:sp>
    </p:spTree>
    <p:extLst>
      <p:ext uri="{BB962C8B-B14F-4D97-AF65-F5344CB8AC3E}">
        <p14:creationId xmlns:p14="http://schemas.microsoft.com/office/powerpoint/2010/main" val="17273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013989" y="2344848"/>
            <a:ext cx="5538710" cy="36667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Conduct </a:t>
            </a:r>
            <a:r>
              <a:rPr lang="en-US" sz="2400" b="1" dirty="0" smtClean="0"/>
              <a:t>Compliance </a:t>
            </a:r>
            <a:r>
              <a:rPr lang="en-US" sz="2400" b="1" dirty="0"/>
              <a:t>Assurance </a:t>
            </a:r>
            <a:r>
              <a:rPr lang="en-US" sz="2400" b="1" dirty="0" smtClean="0"/>
              <a:t>Reviews  </a:t>
            </a:r>
            <a:r>
              <a:rPr lang="en-US" sz="2400" b="1" dirty="0"/>
              <a:t>(CAR) </a:t>
            </a:r>
            <a:r>
              <a:rPr lang="en-US" sz="2400" dirty="0" smtClean="0"/>
              <a:t>as </a:t>
            </a:r>
            <a:r>
              <a:rPr lang="en-US" sz="2400" dirty="0"/>
              <a:t>part of the </a:t>
            </a:r>
            <a:r>
              <a:rPr lang="en-US" sz="2400" dirty="0" smtClean="0"/>
              <a:t>Compliance </a:t>
            </a:r>
            <a:r>
              <a:rPr lang="en-US" sz="2400" dirty="0"/>
              <a:t>Assurance Program by conducting visits to monitor and report the compliance levels </a:t>
            </a:r>
            <a:r>
              <a:rPr lang="en-US" sz="2400" dirty="0" smtClean="0"/>
              <a:t>across the Hospital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247" y="294742"/>
            <a:ext cx="9975086" cy="65303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COMPLIANCE ASSURANCE REVIEWS </a:t>
            </a:r>
            <a:r>
              <a:rPr lang="en-US" sz="2800" b="1" dirty="0"/>
              <a:t>(CAR)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1533278" y="1233650"/>
            <a:ext cx="9924286" cy="471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34" y="1786185"/>
            <a:ext cx="3963356" cy="3199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 of 19</a:t>
            </a:r>
          </a:p>
        </p:txBody>
      </p:sp>
    </p:spTree>
    <p:extLst>
      <p:ext uri="{BB962C8B-B14F-4D97-AF65-F5344CB8AC3E}">
        <p14:creationId xmlns:p14="http://schemas.microsoft.com/office/powerpoint/2010/main" val="10500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9" y="4530402"/>
            <a:ext cx="1463345" cy="1635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30" y="2272420"/>
            <a:ext cx="2311508" cy="25336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924516" y="2262045"/>
            <a:ext cx="7523126" cy="32126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</a:t>
            </a:r>
            <a:r>
              <a:rPr lang="en-US" sz="2400" dirty="0" smtClean="0"/>
              <a:t>on-compliant </a:t>
            </a:r>
            <a:r>
              <a:rPr lang="en-US" sz="2400" dirty="0"/>
              <a:t>act/incident is </a:t>
            </a:r>
            <a:r>
              <a:rPr lang="en-US" sz="2400" dirty="0" smtClean="0"/>
              <a:t>detected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Compliance </a:t>
            </a:r>
            <a:r>
              <a:rPr lang="en-US" sz="2400" dirty="0"/>
              <a:t>Obligation </a:t>
            </a:r>
            <a:r>
              <a:rPr lang="en-US" sz="2400" dirty="0" smtClean="0"/>
              <a:t>Owners develop action </a:t>
            </a:r>
            <a:r>
              <a:rPr lang="en-US" sz="2400" dirty="0"/>
              <a:t>plans to correct it in order to eliminate the cause(s) of non-compliance and to prevent </a:t>
            </a:r>
            <a:r>
              <a:rPr lang="en-US" sz="2400" dirty="0" smtClean="0"/>
              <a:t>its recurrence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Compliance </a:t>
            </a:r>
            <a:r>
              <a:rPr lang="en-US" sz="2400" dirty="0"/>
              <a:t>Division will monitor/follow-up the implementation of (CORPs)/ corrective actions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</a:t>
            </a:r>
            <a:r>
              <a:rPr lang="en-US" sz="2400" dirty="0" smtClean="0"/>
              <a:t>eport CORP status </a:t>
            </a:r>
            <a:r>
              <a:rPr lang="en-US" sz="2400" dirty="0"/>
              <a:t>and level of compliance to KFSH&amp;RC Executive </a:t>
            </a:r>
            <a:r>
              <a:rPr lang="en-US" sz="2400" dirty="0" smtClean="0"/>
              <a:t>Management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510" y="162962"/>
            <a:ext cx="10234890" cy="61912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b="1" dirty="0" smtClean="0"/>
              <a:t>COMPLIANCE OBLIGATIONS RESPONSE PLANS (CORPS)/(CORRECTIVE ACTIONS)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5759" y="1014714"/>
            <a:ext cx="9760641" cy="679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 of 19</a:t>
            </a:r>
          </a:p>
        </p:txBody>
      </p:sp>
    </p:spTree>
    <p:extLst>
      <p:ext uri="{BB962C8B-B14F-4D97-AF65-F5344CB8AC3E}">
        <p14:creationId xmlns:p14="http://schemas.microsoft.com/office/powerpoint/2010/main" val="37705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21806" y="2245260"/>
            <a:ext cx="9107786" cy="4255176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Compliance Division will provide the </a:t>
            </a:r>
            <a:r>
              <a:rPr lang="en-US" dirty="0" smtClean="0"/>
              <a:t>Board of Directors through </a:t>
            </a:r>
            <a:r>
              <a:rPr lang="en-US" dirty="0"/>
              <a:t>the Executive Management with </a:t>
            </a:r>
            <a:r>
              <a:rPr lang="en-US" dirty="0" smtClean="0"/>
              <a:t>quarterly reports </a:t>
            </a:r>
            <a:r>
              <a:rPr lang="en-US" dirty="0"/>
              <a:t>to present the Compliance level in all Hospital departments.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5" y="348142"/>
            <a:ext cx="10494700" cy="4339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REPORTING TO THE BOARD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 of 19</a:t>
            </a:r>
          </a:p>
        </p:txBody>
      </p:sp>
    </p:spTree>
    <p:extLst>
      <p:ext uri="{BB962C8B-B14F-4D97-AF65-F5344CB8AC3E}">
        <p14:creationId xmlns:p14="http://schemas.microsoft.com/office/powerpoint/2010/main" val="9080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8554" y="839755"/>
            <a:ext cx="8682274" cy="147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electronic format of the library is Microsoft Access, and the user access is limited to the Compliance Division’s employees.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05" y="2249708"/>
            <a:ext cx="9325068" cy="413298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60405" y="348142"/>
            <a:ext cx="10391678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COMPLIANCE LIBRARY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76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60405" y="348142"/>
            <a:ext cx="10391678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COMPLIANCE LIBRARY </a:t>
            </a:r>
            <a:endParaRPr lang="en-US" sz="28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405" y="782087"/>
            <a:ext cx="10515600" cy="96290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The Library Workflows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>
          <a:xfrm>
            <a:off x="1306285" y="1618245"/>
            <a:ext cx="9445797" cy="4728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1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359" y="1043043"/>
            <a:ext cx="10515600" cy="7857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 Compliance </a:t>
            </a:r>
            <a:r>
              <a:rPr lang="en-US" sz="2400" b="1" dirty="0">
                <a:solidFill>
                  <a:schemeClr val="tx1"/>
                </a:solidFill>
              </a:rPr>
              <a:t>Obligation </a:t>
            </a:r>
            <a:r>
              <a:rPr lang="en-US" sz="2400" b="1" dirty="0" smtClean="0">
                <a:solidFill>
                  <a:schemeClr val="tx1"/>
                </a:solidFill>
              </a:rPr>
              <a:t>Source Documents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1683945"/>
            <a:ext cx="9080390" cy="47168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60405" y="348142"/>
            <a:ext cx="10391678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COMPLIANCE LIBRARY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539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828" y="885388"/>
            <a:ext cx="10515600" cy="659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Reports Home Page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1" b="5220"/>
          <a:stretch/>
        </p:blipFill>
        <p:spPr>
          <a:xfrm>
            <a:off x="1330037" y="1720158"/>
            <a:ext cx="9289678" cy="47259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60405" y="348142"/>
            <a:ext cx="10391678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    COMPLIANCE LIBRARY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8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78" y="3068258"/>
            <a:ext cx="6636189" cy="31152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32918" y="954969"/>
            <a:ext cx="10057611" cy="52285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Compliance is to ensure that the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Hospital and its employees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follow all internal and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external </a:t>
            </a:r>
            <a:r>
              <a:rPr lang="en-US" dirty="0" smtClean="0">
                <a:solidFill>
                  <a:srgbClr val="000000"/>
                </a:solidFill>
              </a:rPr>
              <a:t>laws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regulations,  policies,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procedures</a:t>
            </a:r>
            <a:r>
              <a:rPr lang="en-US" sz="2000" b="1" dirty="0" smtClean="0"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404" y="348142"/>
            <a:ext cx="9799595" cy="4339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       WHAT </a:t>
            </a:r>
            <a:r>
              <a:rPr lang="en-US" b="1" dirty="0">
                <a:latin typeface="Arial Narrow" panose="020B0606020202030204" pitchFamily="34" charset="0"/>
              </a:rPr>
              <a:t>IS THE DEFINITION OF  COMPLIANCE?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7526" y="6604406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of 19</a:t>
            </a:r>
          </a:p>
        </p:txBody>
      </p:sp>
    </p:spTree>
    <p:extLst>
      <p:ext uri="{BB962C8B-B14F-4D97-AF65-F5344CB8AC3E}">
        <p14:creationId xmlns:p14="http://schemas.microsoft.com/office/powerpoint/2010/main" val="11008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693969" y="782087"/>
            <a:ext cx="10992141" cy="10844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10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It’s just a temporary solution until the e-GRC system is in place. 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97" y="2381933"/>
            <a:ext cx="4209860" cy="3166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87" y="2381933"/>
            <a:ext cx="4201010" cy="31664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60405" y="348142"/>
            <a:ext cx="10391678" cy="433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COMPLIANCE LIBRARY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39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60903" y="1059541"/>
            <a:ext cx="9795850" cy="32927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All employees </a:t>
            </a:r>
            <a:r>
              <a:rPr lang="en-US" b="1" dirty="0"/>
              <a:t>are encouraged to report any matters </a:t>
            </a:r>
            <a:r>
              <a:rPr lang="en-US" b="1" dirty="0" smtClean="0"/>
              <a:t>or issues </a:t>
            </a:r>
            <a:r>
              <a:rPr lang="en-US" b="1" dirty="0"/>
              <a:t>about a </a:t>
            </a:r>
            <a:r>
              <a:rPr lang="en-US" b="1" dirty="0" smtClean="0"/>
              <a:t>non-compliance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D</a:t>
            </a:r>
            <a:r>
              <a:rPr lang="en-US" b="1" dirty="0" smtClean="0"/>
              <a:t>on’t </a:t>
            </a:r>
            <a:r>
              <a:rPr lang="en-US" b="1" dirty="0"/>
              <a:t>keep it to </a:t>
            </a:r>
            <a:r>
              <a:rPr lang="en-US" b="1" dirty="0" smtClean="0"/>
              <a:t>yourself  </a:t>
            </a:r>
            <a:endParaRPr lang="en-US" b="1" dirty="0"/>
          </a:p>
          <a:p>
            <a:pPr marL="0" indent="0" algn="ctr">
              <a:buNone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300" b="1" dirty="0" smtClean="0">
                <a:solidFill>
                  <a:schemeClr val="accent6">
                    <a:lumMod val="75000"/>
                  </a:schemeClr>
                </a:solidFill>
              </a:rPr>
              <a:t>SPEAK </a:t>
            </a: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</a:rPr>
              <a:t>UP!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4" y="348142"/>
            <a:ext cx="9891959" cy="4339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SPEAKING UP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032">
            <a:off x="7219796" y="3380948"/>
            <a:ext cx="3920999" cy="24975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8589">
            <a:off x="748927" y="3880532"/>
            <a:ext cx="3203860" cy="2112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 of 19</a:t>
            </a:r>
          </a:p>
        </p:txBody>
      </p:sp>
    </p:spTree>
    <p:extLst>
      <p:ext uri="{BB962C8B-B14F-4D97-AF65-F5344CB8AC3E}">
        <p14:creationId xmlns:p14="http://schemas.microsoft.com/office/powerpoint/2010/main" val="19272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5353" y="3478965"/>
            <a:ext cx="558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b="1" dirty="0" smtClean="0">
              <a:solidFill>
                <a:srgbClr val="4EAF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4EA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US" sz="4000" b="1" dirty="0">
                <a:solidFill>
                  <a:srgbClr val="4EAF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you.</a:t>
            </a:r>
            <a:endParaRPr lang="en-US" sz="4000" b="1" dirty="0">
              <a:solidFill>
                <a:srgbClr val="4EAF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62666" y="2257427"/>
            <a:ext cx="31823" cy="4333496"/>
          </a:xfrm>
          <a:prstGeom prst="line">
            <a:avLst/>
          </a:prstGeom>
          <a:ln w="19050">
            <a:solidFill>
              <a:srgbClr val="4EAF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9589" y="105672"/>
            <a:ext cx="11977734" cy="21517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QUESTIONS 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5178" r="6131" b="19737"/>
          <a:stretch/>
        </p:blipFill>
        <p:spPr>
          <a:xfrm>
            <a:off x="1290892" y="2981024"/>
            <a:ext cx="3612333" cy="1991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15" y="2502357"/>
            <a:ext cx="4104459" cy="24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25512" y="1302475"/>
            <a:ext cx="7822195" cy="5143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The Hospital established the Compliance Division to encourage and promote </a:t>
            </a:r>
            <a:r>
              <a:rPr lang="en-US" sz="2400" dirty="0" smtClean="0"/>
              <a:t>the </a:t>
            </a:r>
            <a:r>
              <a:rPr lang="en-US" sz="2400" dirty="0"/>
              <a:t>culture </a:t>
            </a:r>
            <a:r>
              <a:rPr lang="en-US" sz="2400" dirty="0" smtClean="0"/>
              <a:t>of compliance in </a:t>
            </a:r>
            <a:r>
              <a:rPr lang="en-US" sz="2400" dirty="0"/>
              <a:t>the Hospital, which means </a:t>
            </a:r>
            <a:r>
              <a:rPr lang="en-US" sz="2400" dirty="0" smtClean="0"/>
              <a:t>compliance </a:t>
            </a:r>
            <a:r>
              <a:rPr lang="en-US" sz="2400" dirty="0"/>
              <a:t>is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“Every Employee’s Responsibility”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The divisional goal is </a:t>
            </a:r>
            <a:r>
              <a:rPr lang="en-US" sz="2400" dirty="0"/>
              <a:t>to </a:t>
            </a:r>
            <a:r>
              <a:rPr lang="en-US" sz="2400" dirty="0" smtClean="0"/>
              <a:t>ensure compliance </a:t>
            </a:r>
            <a:r>
              <a:rPr lang="en-US" sz="2400" dirty="0"/>
              <a:t>with all internal </a:t>
            </a:r>
            <a:r>
              <a:rPr lang="en-US" sz="2000" dirty="0"/>
              <a:t>&amp; </a:t>
            </a:r>
            <a:r>
              <a:rPr lang="en-US" sz="2400" dirty="0" smtClean="0"/>
              <a:t>external laws</a:t>
            </a:r>
            <a:r>
              <a:rPr lang="en-US" sz="2400" dirty="0"/>
              <a:t>, </a:t>
            </a:r>
            <a:r>
              <a:rPr lang="en-US" sz="2400" dirty="0" smtClean="0"/>
              <a:t>regulations, </a:t>
            </a:r>
            <a:r>
              <a:rPr lang="en-US" sz="2400" dirty="0"/>
              <a:t>and healthcare industry </a:t>
            </a:r>
            <a:r>
              <a:rPr lang="en-US" sz="2400" dirty="0" smtClean="0"/>
              <a:t>standards</a:t>
            </a:r>
          </a:p>
          <a:p>
            <a:pPr marL="0" indent="0" algn="ctr">
              <a:buNone/>
            </a:pPr>
            <a:r>
              <a:rPr lang="en-US" sz="2400" dirty="0" smtClean="0"/>
              <a:t>to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Provide Safe and Quality Patient Care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4" y="348142"/>
            <a:ext cx="10205995" cy="4339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WHY COMPLY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54" y="2576121"/>
            <a:ext cx="2488913" cy="245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0581" y="6608261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of 19</a:t>
            </a:r>
          </a:p>
        </p:txBody>
      </p:sp>
    </p:spTree>
    <p:extLst>
      <p:ext uri="{BB962C8B-B14F-4D97-AF65-F5344CB8AC3E}">
        <p14:creationId xmlns:p14="http://schemas.microsoft.com/office/powerpoint/2010/main" val="26706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12340" y="1575302"/>
            <a:ext cx="10428713" cy="45901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Non-compliance might lead to the following risks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Poor quality patient care </a:t>
            </a:r>
          </a:p>
          <a:p>
            <a:r>
              <a:rPr lang="en-US" dirty="0" smtClean="0"/>
              <a:t>Financial losses</a:t>
            </a:r>
          </a:p>
          <a:p>
            <a:r>
              <a:rPr lang="en-US" dirty="0" smtClean="0"/>
              <a:t>Lawsuits</a:t>
            </a:r>
          </a:p>
          <a:p>
            <a:r>
              <a:rPr lang="en-US" dirty="0" smtClean="0"/>
              <a:t>Damage reputation </a:t>
            </a:r>
          </a:p>
          <a:p>
            <a:r>
              <a:rPr lang="en-US" dirty="0" smtClean="0"/>
              <a:t>Security Breaches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5" y="348142"/>
            <a:ext cx="9836540" cy="4339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        RISKS </a:t>
            </a:r>
            <a:r>
              <a:rPr lang="en-US" b="1" dirty="0">
                <a:latin typeface="Arial Narrow" panose="020B0606020202030204" pitchFamily="34" charset="0"/>
              </a:rPr>
              <a:t>ARISING FROM </a:t>
            </a:r>
            <a:r>
              <a:rPr lang="en-US" b="1" dirty="0" smtClean="0">
                <a:latin typeface="Arial Narrow" panose="020B0606020202030204" pitchFamily="34" charset="0"/>
              </a:rPr>
              <a:t>NON-COMPLIANCE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20582" y="6604406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 of 19</a:t>
            </a:r>
          </a:p>
        </p:txBody>
      </p:sp>
    </p:spTree>
    <p:extLst>
      <p:ext uri="{BB962C8B-B14F-4D97-AF65-F5344CB8AC3E}">
        <p14:creationId xmlns:p14="http://schemas.microsoft.com/office/powerpoint/2010/main" val="7864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0405" y="1123406"/>
            <a:ext cx="10630502" cy="1402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Volkswagen </a:t>
            </a:r>
            <a:r>
              <a:rPr lang="en-US" sz="2000" b="1" dirty="0"/>
              <a:t>did not comply with the US Environmental </a:t>
            </a:r>
            <a:r>
              <a:rPr lang="en-US" sz="2000" b="1" dirty="0" smtClean="0"/>
              <a:t>Protection Agency  (EPA</a:t>
            </a:r>
            <a:r>
              <a:rPr lang="en-US" sz="2000" b="1" dirty="0"/>
              <a:t>) </a:t>
            </a:r>
            <a:r>
              <a:rPr lang="en-US" sz="2000" b="1" dirty="0" smtClean="0"/>
              <a:t>regarding </a:t>
            </a:r>
            <a:r>
              <a:rPr lang="en-US" sz="2000" b="1" dirty="0"/>
              <a:t>the diesel </a:t>
            </a:r>
            <a:r>
              <a:rPr lang="en-US" sz="2000" b="1" dirty="0" smtClean="0"/>
              <a:t>engine </a:t>
            </a:r>
            <a:r>
              <a:rPr lang="en-US" sz="2000" b="1" dirty="0"/>
              <a:t>emissions which </a:t>
            </a:r>
            <a:r>
              <a:rPr lang="en-US" sz="2000" b="1" dirty="0" smtClean="0"/>
              <a:t>resulted in the Company’s </a:t>
            </a:r>
            <a:r>
              <a:rPr lang="en-US" sz="2000" b="1" u="sng" dirty="0">
                <a:solidFill>
                  <a:srgbClr val="0000FF"/>
                </a:solidFill>
              </a:rPr>
              <a:t>financial loss </a:t>
            </a:r>
            <a:r>
              <a:rPr lang="en-US" sz="2000" b="1" u="sng" dirty="0" smtClean="0">
                <a:solidFill>
                  <a:srgbClr val="0000FF"/>
                </a:solidFill>
              </a:rPr>
              <a:t>of </a:t>
            </a:r>
            <a:r>
              <a:rPr lang="en-US" sz="2000" b="1" dirty="0" smtClean="0"/>
              <a:t>up </a:t>
            </a:r>
            <a:r>
              <a:rPr lang="en-US" sz="2000" b="1" dirty="0"/>
              <a:t>to $20 Billion.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5" y="266661"/>
            <a:ext cx="10265554" cy="5557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STORY 1      $ </a:t>
            </a:r>
            <a:r>
              <a:rPr lang="en-US" sz="2800" b="1" dirty="0"/>
              <a:t>20 BILLION FINES DUE TO NON- COMPLIANCE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4400" y="6599025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 of 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06" y="2259813"/>
            <a:ext cx="4420901" cy="399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" y="2625504"/>
            <a:ext cx="5368706" cy="32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42796" y="1068309"/>
            <a:ext cx="10356559" cy="5242004"/>
          </a:xfrm>
        </p:spPr>
        <p:txBody>
          <a:bodyPr/>
          <a:lstStyle/>
          <a:p>
            <a:pPr marL="0" indent="0" algn="ctr">
              <a:buNone/>
              <a:tabLst>
                <a:tab pos="180975" algn="l"/>
              </a:tabLst>
            </a:pPr>
            <a:r>
              <a:rPr lang="en-US" sz="2400" dirty="0" smtClean="0"/>
              <a:t>Non-compliance </a:t>
            </a:r>
            <a:r>
              <a:rPr lang="en-US" sz="2400" dirty="0"/>
              <a:t>can lead to tragic </a:t>
            </a:r>
            <a:r>
              <a:rPr lang="en-US" sz="2400" dirty="0" smtClean="0"/>
              <a:t>results </a:t>
            </a:r>
            <a:r>
              <a:rPr lang="en-US" sz="2400" dirty="0"/>
              <a:t>such </a:t>
            </a:r>
            <a:r>
              <a:rPr lang="en-US" sz="2400" dirty="0" smtClean="0"/>
              <a:t>as injuries, loss of property, </a:t>
            </a:r>
            <a:r>
              <a:rPr lang="en-US" sz="2400" dirty="0"/>
              <a:t>and even loss </a:t>
            </a:r>
            <a:r>
              <a:rPr lang="en-US" sz="2400" dirty="0" smtClean="0"/>
              <a:t>of human lives.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2018,  </a:t>
            </a:r>
            <a:r>
              <a:rPr lang="en-US" sz="2400" dirty="0"/>
              <a:t>a Hospital employee did not comply with the Hospital Safety Standards and used  substandard </a:t>
            </a:r>
            <a:r>
              <a:rPr lang="en-US" sz="2400" dirty="0" smtClean="0"/>
              <a:t>low-quality </a:t>
            </a:r>
            <a:r>
              <a:rPr lang="en-US" sz="2400" dirty="0"/>
              <a:t>electrical equipment which led to </a:t>
            </a:r>
            <a:r>
              <a:rPr lang="en-US" sz="2400" dirty="0" smtClean="0"/>
              <a:t>a fire </a:t>
            </a:r>
            <a:r>
              <a:rPr lang="en-US" sz="2400" dirty="0"/>
              <a:t>in the </a:t>
            </a:r>
            <a:r>
              <a:rPr lang="en-US" sz="2400" dirty="0" smtClean="0"/>
              <a:t>office.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2385" y="244444"/>
            <a:ext cx="10256970" cy="6596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STORY 2       FIRE </a:t>
            </a:r>
            <a:r>
              <a:rPr lang="en-US" sz="2800" b="1" dirty="0"/>
              <a:t>AT THE OFFICE DUE TO </a:t>
            </a:r>
            <a:r>
              <a:rPr lang="en-US" sz="2800" b="1" dirty="0" smtClean="0"/>
              <a:t>NON-COMPLIANCE</a:t>
            </a:r>
            <a:endParaRPr lang="en-US" sz="2800" b="1" dirty="0"/>
          </a:p>
        </p:txBody>
      </p:sp>
      <p:pic>
        <p:nvPicPr>
          <p:cNvPr id="4" name="image2.png" descr="C:\Users\n3521665\Desktop\fire incident - NT, L-1\IMG_20190630_06064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796" y="3432985"/>
            <a:ext cx="4740428" cy="2736795"/>
          </a:xfrm>
          <a:prstGeom prst="rect">
            <a:avLst/>
          </a:prstGeom>
        </p:spPr>
      </p:pic>
      <p:pic>
        <p:nvPicPr>
          <p:cNvPr id="5" name="image3.png" descr="C:\Users\n3521665\Desktop\fire incident - NT, L-1\IMG_20190630_06065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4393" y="3447601"/>
            <a:ext cx="4734962" cy="2722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9355" y="6596535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 of 19</a:t>
            </a:r>
          </a:p>
        </p:txBody>
      </p:sp>
    </p:spTree>
    <p:extLst>
      <p:ext uri="{BB962C8B-B14F-4D97-AF65-F5344CB8AC3E}">
        <p14:creationId xmlns:p14="http://schemas.microsoft.com/office/powerpoint/2010/main" val="2039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27" y="1388441"/>
            <a:ext cx="4653481" cy="48222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511" y="126749"/>
            <a:ext cx="10612395" cy="8510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FIRE </a:t>
            </a:r>
            <a:r>
              <a:rPr lang="en-US" sz="2800" b="1" dirty="0"/>
              <a:t>AT THE OFFICE DUE TO NON-COMPLIANCE WITH SAFETY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32" y="1388441"/>
            <a:ext cx="4291343" cy="4822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654" y="6597644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 of 19</a:t>
            </a:r>
          </a:p>
        </p:txBody>
      </p:sp>
    </p:spTree>
    <p:extLst>
      <p:ext uri="{BB962C8B-B14F-4D97-AF65-F5344CB8AC3E}">
        <p14:creationId xmlns:p14="http://schemas.microsoft.com/office/powerpoint/2010/main" val="5281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42384" y="1342870"/>
            <a:ext cx="6120143" cy="17500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/>
              <a:t>What are Compliance Obligations</a:t>
            </a:r>
            <a:r>
              <a:rPr lang="en-US" sz="2400" b="1" u="sng" dirty="0" smtClean="0"/>
              <a:t>?  </a:t>
            </a:r>
            <a:r>
              <a:rPr lang="en-US" sz="2400" dirty="0" smtClean="0"/>
              <a:t>Requirements </a:t>
            </a:r>
            <a:r>
              <a:rPr lang="en-US" sz="2400" dirty="0"/>
              <a:t>that KFSH&amp;RC’s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Compliance Obligations Owners </a:t>
            </a:r>
            <a:r>
              <a:rPr lang="en-US" sz="2400" u="sng" dirty="0"/>
              <a:t>must</a:t>
            </a:r>
            <a:r>
              <a:rPr lang="en-US" sz="2400" dirty="0"/>
              <a:t> comply </a:t>
            </a:r>
            <a:r>
              <a:rPr lang="en-US" sz="2400" dirty="0" smtClean="0"/>
              <a:t>with.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45" y="2353851"/>
            <a:ext cx="3078178" cy="310350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42384" y="3668099"/>
            <a:ext cx="6355533" cy="229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/>
              <a:t>Who </a:t>
            </a:r>
            <a:r>
              <a:rPr lang="en-US" sz="2400" b="1" u="sng" dirty="0"/>
              <a:t>are Compliance Obligations Owners? </a:t>
            </a:r>
            <a:endParaRPr lang="en-US" sz="2400" b="1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All </a:t>
            </a:r>
            <a:r>
              <a:rPr lang="en-US" sz="2400" dirty="0"/>
              <a:t>KFSH&amp;RC  Departments are accountable for complying with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Mandatory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Voluntary</a:t>
            </a:r>
            <a:r>
              <a:rPr lang="en-US" sz="2400" dirty="0"/>
              <a:t> compliance obligations</a:t>
            </a:r>
            <a:r>
              <a:rPr lang="en-US" sz="20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802" y="244445"/>
            <a:ext cx="1134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COMPLIANCE OBLIGATIONS AND </a:t>
            </a:r>
            <a:r>
              <a:rPr lang="en-US" sz="2800" b="1" dirty="0" smtClean="0">
                <a:solidFill>
                  <a:schemeClr val="bg1"/>
                </a:solidFill>
              </a:rPr>
              <a:t>OBLIGATIONS </a:t>
            </a:r>
            <a:r>
              <a:rPr lang="en-US" sz="2800" b="1" dirty="0">
                <a:solidFill>
                  <a:schemeClr val="bg1"/>
                </a:solidFill>
              </a:rPr>
              <a:t>OWNERS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 of 19</a:t>
            </a:r>
          </a:p>
        </p:txBody>
      </p:sp>
    </p:spTree>
    <p:extLst>
      <p:ext uri="{BB962C8B-B14F-4D97-AF65-F5344CB8AC3E}">
        <p14:creationId xmlns:p14="http://schemas.microsoft.com/office/powerpoint/2010/main" val="42654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42335" y="1115587"/>
            <a:ext cx="8682273" cy="452472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Royal </a:t>
            </a:r>
            <a:r>
              <a:rPr lang="en-US" sz="2400" dirty="0"/>
              <a:t>Orders, </a:t>
            </a:r>
            <a:r>
              <a:rPr lang="en-US" sz="2400" dirty="0" smtClean="0"/>
              <a:t>Rules </a:t>
            </a:r>
            <a:r>
              <a:rPr lang="en-US" sz="2400" dirty="0"/>
              <a:t>or </a:t>
            </a:r>
            <a:r>
              <a:rPr lang="en-US" sz="2400" dirty="0" smtClean="0"/>
              <a:t>Guidance </a:t>
            </a:r>
            <a:r>
              <a:rPr lang="en-US" sz="2400" dirty="0"/>
              <a:t>I</a:t>
            </a:r>
            <a:r>
              <a:rPr lang="en-US" sz="2400" dirty="0" smtClean="0"/>
              <a:t>ssued </a:t>
            </a:r>
            <a:r>
              <a:rPr lang="en-US" sz="2400" dirty="0"/>
              <a:t>by </a:t>
            </a:r>
            <a:r>
              <a:rPr lang="en-US" sz="2400" dirty="0" smtClean="0"/>
              <a:t>Regulatory </a:t>
            </a:r>
            <a:r>
              <a:rPr lang="en-US" sz="2400" dirty="0"/>
              <a:t>E</a:t>
            </a:r>
            <a:r>
              <a:rPr lang="en-US" sz="2400" dirty="0" smtClean="0"/>
              <a:t>ntities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Judgment of </a:t>
            </a:r>
            <a:r>
              <a:rPr lang="en-US" sz="2400" dirty="0" smtClean="0"/>
              <a:t>Courts 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Laws and R</a:t>
            </a:r>
            <a:r>
              <a:rPr lang="en-US" sz="2400" dirty="0" smtClean="0"/>
              <a:t>egulations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Permits, licenses or other </a:t>
            </a:r>
            <a:r>
              <a:rPr lang="en-US" sz="2400" dirty="0" smtClean="0"/>
              <a:t>Forms </a:t>
            </a:r>
            <a:r>
              <a:rPr lang="en-US" sz="2400" dirty="0"/>
              <a:t>of A</a:t>
            </a:r>
            <a:r>
              <a:rPr lang="en-US" sz="2400" dirty="0" smtClean="0"/>
              <a:t>uthorization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Bylaws, Administrative </a:t>
            </a:r>
            <a:r>
              <a:rPr lang="en-US" sz="2400" dirty="0"/>
              <a:t>P</a:t>
            </a:r>
            <a:r>
              <a:rPr lang="en-US" sz="2400" dirty="0" smtClean="0"/>
              <a:t>olicies </a:t>
            </a:r>
            <a:r>
              <a:rPr lang="en-US" sz="2400" dirty="0"/>
              <a:t>and P</a:t>
            </a:r>
            <a:r>
              <a:rPr lang="en-US" sz="2400" dirty="0" smtClean="0"/>
              <a:t>rocedures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Strategic </a:t>
            </a:r>
            <a:r>
              <a:rPr lang="en-US" sz="2400" dirty="0" smtClean="0"/>
              <a:t>Partnerships </a:t>
            </a:r>
            <a:r>
              <a:rPr lang="en-US" sz="2400" dirty="0"/>
              <a:t>and A</a:t>
            </a:r>
            <a:r>
              <a:rPr lang="en-US" sz="2400" dirty="0" smtClean="0"/>
              <a:t>lliances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Contracts and Purchase </a:t>
            </a:r>
            <a:r>
              <a:rPr lang="en-US" sz="2400" dirty="0" smtClean="0"/>
              <a:t>Orders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405" y="348142"/>
            <a:ext cx="9882722" cy="4339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    MANDATORY INTERNAL &amp; EXTERNAL REQUIREMENTS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15593" y="6608262"/>
            <a:ext cx="88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 of 19</a:t>
            </a:r>
          </a:p>
        </p:txBody>
      </p:sp>
    </p:spTree>
    <p:extLst>
      <p:ext uri="{BB962C8B-B14F-4D97-AF65-F5344CB8AC3E}">
        <p14:creationId xmlns:p14="http://schemas.microsoft.com/office/powerpoint/2010/main" val="10776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0uNp2QeCGb7xo6dF9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cxJc.2S3SG7Lpxrgex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0uNp2QeCGb7xo6dF9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500V8hSiS.oqWHOydE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cxJc.2S3SG7Lpxrgex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Y widescreen presentation 2015 v1">
  <a:themeElements>
    <a:clrScheme name="KFSHRC">
      <a:dk1>
        <a:srgbClr val="000000"/>
      </a:dk1>
      <a:lt1>
        <a:srgbClr val="FFFFFF"/>
      </a:lt1>
      <a:dk2>
        <a:srgbClr val="6BB340"/>
      </a:dk2>
      <a:lt2>
        <a:srgbClr val="239D46"/>
      </a:lt2>
      <a:accent1>
        <a:srgbClr val="333E75"/>
      </a:accent1>
      <a:accent2>
        <a:srgbClr val="E1C251"/>
      </a:accent2>
      <a:accent3>
        <a:srgbClr val="F1E21A"/>
      </a:accent3>
      <a:accent4>
        <a:srgbClr val="B0062A"/>
      </a:accent4>
      <a:accent5>
        <a:srgbClr val="533927"/>
      </a:accent5>
      <a:accent6>
        <a:srgbClr val="FFFFFF"/>
      </a:accent6>
      <a:hlink>
        <a:srgbClr val="7030A0"/>
      </a:hlink>
      <a:folHlink>
        <a:srgbClr val="D5EDF4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noFill/>
        </a:ln>
      </a:spPr>
      <a:bodyPr rtlCol="0" anchor="t" anchorCtr="0"/>
      <a:lstStyle>
        <a:defPPr algn="ctr">
          <a:defRPr sz="1200" dirty="0" err="1" smtClean="0">
            <a:solidFill>
              <a:schemeClr val="tx1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021219 Weekly Status Meeting_V0.3.pptx" id="{3CF42092-0800-4EFA-A282-5D5B315C55A8}" vid="{F95C3171-69B7-4833-BF8F-B9C44DF9A1E4}"/>
    </a:ext>
  </a:extLst>
</a:theme>
</file>

<file path=ppt/theme/theme3.xml><?xml version="1.0" encoding="utf-8"?>
<a:theme xmlns:a="http://schemas.openxmlformats.org/drawingml/2006/main" name="4_EY widescreen presentation 2015 v1">
  <a:themeElements>
    <a:clrScheme name="KFSHRC">
      <a:dk1>
        <a:srgbClr val="000000"/>
      </a:dk1>
      <a:lt1>
        <a:srgbClr val="FFFFFF"/>
      </a:lt1>
      <a:dk2>
        <a:srgbClr val="6BB340"/>
      </a:dk2>
      <a:lt2>
        <a:srgbClr val="239D46"/>
      </a:lt2>
      <a:accent1>
        <a:srgbClr val="333E75"/>
      </a:accent1>
      <a:accent2>
        <a:srgbClr val="E1C251"/>
      </a:accent2>
      <a:accent3>
        <a:srgbClr val="F1E21A"/>
      </a:accent3>
      <a:accent4>
        <a:srgbClr val="B0062A"/>
      </a:accent4>
      <a:accent5>
        <a:srgbClr val="533927"/>
      </a:accent5>
      <a:accent6>
        <a:srgbClr val="FFFFFF"/>
      </a:accent6>
      <a:hlink>
        <a:srgbClr val="7030A0"/>
      </a:hlink>
      <a:folHlink>
        <a:srgbClr val="D5EDF4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noFill/>
        </a:ln>
      </a:spPr>
      <a:bodyPr rtlCol="0" anchor="t" anchorCtr="0"/>
      <a:lstStyle>
        <a:defPPr algn="ctr">
          <a:defRPr sz="1200" dirty="0" err="1" smtClean="0">
            <a:solidFill>
              <a:schemeClr val="tx1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021219 Weekly Status Meeting_V0.3.pptx" id="{3CF42092-0800-4EFA-A282-5D5B315C55A8}" vid="{F95C3171-69B7-4833-BF8F-B9C44DF9A1E4}"/>
    </a:ext>
  </a:extLst>
</a:theme>
</file>

<file path=ppt/theme/theme4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389E2D347974E94C3ECB423E53D55" ma:contentTypeVersion="4" ma:contentTypeDescription="Create a new document." ma:contentTypeScope="" ma:versionID="e584bb0f0ee58ce2f6c37e4aa34b8b69">
  <xsd:schema xmlns:xsd="http://www.w3.org/2001/XMLSchema" xmlns:xs="http://www.w3.org/2001/XMLSchema" xmlns:p="http://schemas.microsoft.com/office/2006/metadata/properties" xmlns:ns2="5fb58348-eaea-4631-b61e-d3e78b42d99c" xmlns:ns3="01a5a945-c462-4753-a3f3-87216f0b9743" targetNamespace="http://schemas.microsoft.com/office/2006/metadata/properties" ma:root="true" ma:fieldsID="d81973d1f63b44ee2d821919c319198e" ns2:_="" ns3:_="">
    <xsd:import namespace="5fb58348-eaea-4631-b61e-d3e78b42d99c"/>
    <xsd:import namespace="01a5a945-c462-4753-a3f3-87216f0b97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58348-eaea-4631-b61e-d3e78b42d9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5a945-c462-4753-a3f3-87216f0b9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C4950-2050-4C0D-9C5B-7225374AEE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C3D87B-5F61-4AA5-888B-ACC0871A8CB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1a5a945-c462-4753-a3f3-87216f0b9743"/>
    <ds:schemaRef ds:uri="5fb58348-eaea-4631-b61e-d3e78b42d9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E7C60F-E6AD-4ACD-99A6-24BFE06AB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b58348-eaea-4631-b61e-d3e78b42d99c"/>
    <ds:schemaRef ds:uri="01a5a945-c462-4753-a3f3-87216f0b9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38356</TotalTime>
  <Words>696</Words>
  <Application>Microsoft Office PowerPoint</Application>
  <PresentationFormat>Widescreen</PresentationFormat>
  <Paragraphs>132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Narrow</vt:lpstr>
      <vt:lpstr>Arial Rounded MT Bold</vt:lpstr>
      <vt:lpstr>Arial Unicode MS</vt:lpstr>
      <vt:lpstr>Bahnschrift Condensed</vt:lpstr>
      <vt:lpstr>Calibri</vt:lpstr>
      <vt:lpstr>Calibri Light</vt:lpstr>
      <vt:lpstr>EYInterstate</vt:lpstr>
      <vt:lpstr>EYInterstate Light</vt:lpstr>
      <vt:lpstr>Office Theme</vt:lpstr>
      <vt:lpstr>2_EY widescreen presentation 2015 v1</vt:lpstr>
      <vt:lpstr>4_EY widescreen presentation 2015 v1</vt:lpstr>
      <vt:lpstr>Contents Slide Master</vt:lpstr>
      <vt:lpstr>think-cell Slide</vt:lpstr>
      <vt:lpstr>PowerPoint Presentation</vt:lpstr>
      <vt:lpstr>       WHAT IS THE DEFINITION OF  COMPLIANCE? </vt:lpstr>
      <vt:lpstr>WHY COMPLY ?</vt:lpstr>
      <vt:lpstr>        RISKS ARISING FROM NON-COMPLIANCE</vt:lpstr>
      <vt:lpstr>STORY 1      $ 20 BILLION FINES DUE TO NON- COMPLIANCE </vt:lpstr>
      <vt:lpstr>STORY 2       FIRE AT THE OFFICE DUE TO NON-COMPLIANCE</vt:lpstr>
      <vt:lpstr>FIRE AT THE OFFICE DUE TO NON-COMPLIANCE WITH SAFETY STANDARDS</vt:lpstr>
      <vt:lpstr>PowerPoint Presentation</vt:lpstr>
      <vt:lpstr>    MANDATORY INTERNAL &amp; EXTERNAL REQUIREMENTS</vt:lpstr>
      <vt:lpstr>ROLE OF THE COMPLIANCE DIVISION </vt:lpstr>
      <vt:lpstr>PowerPoint Presentation</vt:lpstr>
      <vt:lpstr>PowerPoint Presentation</vt:lpstr>
      <vt:lpstr> COMPLIANCE ASSURANCE REVIEWS (CAR) </vt:lpstr>
      <vt:lpstr> COMPLIANCE OBLIGATIONS RESPONSE PLANS (CORPS)/(CORRECTIVE ACTIONS) </vt:lpstr>
      <vt:lpstr>REPORTING TO THE BOARD</vt:lpstr>
      <vt:lpstr>PowerPoint Presentation</vt:lpstr>
      <vt:lpstr> The Library Workflows</vt:lpstr>
      <vt:lpstr>  Compliance Obligation Source Documents</vt:lpstr>
      <vt:lpstr>  Reports Home Page</vt:lpstr>
      <vt:lpstr>PowerPoint Presentation</vt:lpstr>
      <vt:lpstr>SPEAKING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ALABDULMUNEM, SHAREEFA ABDULA</dc:creator>
  <cp:lastModifiedBy>Pompey, Karen Jean</cp:lastModifiedBy>
  <cp:revision>1620</cp:revision>
  <cp:lastPrinted>2022-05-31T05:17:00Z</cp:lastPrinted>
  <dcterms:created xsi:type="dcterms:W3CDTF">2021-07-13T10:41:37Z</dcterms:created>
  <dcterms:modified xsi:type="dcterms:W3CDTF">2022-09-04T07:40:17Z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0x010100D7A389E2D347974E94C3ECB423E53D55</vt:lpwstr>
  </property>
</Properties>
</file>