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9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0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3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4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3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3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7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7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E8CB-79D1-4FCD-BF51-CB98A1C2CEA8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8BE9D-0A38-4075-AC6B-88044ECA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13" Type="http://schemas.openxmlformats.org/officeDocument/2006/relationships/image" Target="../media/image6.png"/><Relationship Id="rId18" Type="http://schemas.microsoft.com/office/2007/relationships/hdphoto" Target="../media/hdphoto4.wdp"/><Relationship Id="rId3" Type="http://schemas.openxmlformats.org/officeDocument/2006/relationships/image" Target="../media/image2.png"/><Relationship Id="rId12" Type="http://schemas.openxmlformats.org/officeDocument/2006/relationships/image" Target="../media/image5.png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15" Type="http://schemas.microsoft.com/office/2007/relationships/hdphoto" Target="../media/hdphoto3.wdp"/><Relationship Id="rId10" Type="http://schemas.microsoft.com/office/2007/relationships/hdphoto" Target="../media/hdphoto2.wdp"/><Relationship Id="rId4" Type="http://schemas.microsoft.com/office/2007/relationships/hdphoto" Target="../media/hdphoto1.wdp"/><Relationship Id="rId9" Type="http://schemas.openxmlformats.org/officeDocument/2006/relationships/image" Target="../media/image3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/>
          </p:nvPr>
        </p:nvGraphicFramePr>
        <p:xfrm>
          <a:off x="637674" y="2278178"/>
          <a:ext cx="11309412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4600">
                  <a:extLst>
                    <a:ext uri="{9D8B030D-6E8A-4147-A177-3AD203B41FA5}">
                      <a16:colId xmlns:a16="http://schemas.microsoft.com/office/drawing/2014/main" val="2785749026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284542709"/>
                    </a:ext>
                  </a:extLst>
                </a:gridCol>
                <a:gridCol w="1632012">
                  <a:extLst>
                    <a:ext uri="{9D8B030D-6E8A-4147-A177-3AD203B41FA5}">
                      <a16:colId xmlns:a16="http://schemas.microsoft.com/office/drawing/2014/main" val="253121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37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3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611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7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73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924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04313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3622" y="20160"/>
            <a:ext cx="12191999" cy="68580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94E0248F-0D37-4FF8-8DCB-C566D5C87E97}"/>
              </a:ext>
            </a:extLst>
          </p:cNvPr>
          <p:cNvGrpSpPr/>
          <p:nvPr/>
        </p:nvGrpSpPr>
        <p:grpSpPr>
          <a:xfrm>
            <a:off x="9709170" y="155186"/>
            <a:ext cx="3714377" cy="1470247"/>
            <a:chOff x="7213566" y="2744952"/>
            <a:chExt cx="3714377" cy="147024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F897247-B6EA-4F26-9214-2589294EBCB6}"/>
                </a:ext>
              </a:extLst>
            </p:cNvPr>
            <p:cNvSpPr txBox="1"/>
            <p:nvPr/>
          </p:nvSpPr>
          <p:spPr>
            <a:xfrm>
              <a:off x="7213566" y="3938200"/>
              <a:ext cx="37143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pic>
          <p:nvPicPr>
            <p:cNvPr id="10" name="Graphic 7">
              <a:extLst>
                <a:ext uri="{FF2B5EF4-FFF2-40B4-BE49-F238E27FC236}">
                  <a16:creationId xmlns:a16="http://schemas.microsoft.com/office/drawing/2014/main" id="{43B5EF8A-4A91-495B-93EA-3E3FB7A87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568734" y="2744952"/>
              <a:ext cx="1004039" cy="1020233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2798859" y="407982"/>
            <a:ext cx="5594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Planned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Novel Accreditations &amp; 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Designations 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2023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90135" y="3687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71594"/>
              </p:ext>
            </p:extLst>
          </p:nvPr>
        </p:nvGraphicFramePr>
        <p:xfrm>
          <a:off x="392757" y="1430267"/>
          <a:ext cx="11675619" cy="391803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791216">
                  <a:extLst>
                    <a:ext uri="{9D8B030D-6E8A-4147-A177-3AD203B41FA5}">
                      <a16:colId xmlns:a16="http://schemas.microsoft.com/office/drawing/2014/main" val="4153471213"/>
                    </a:ext>
                  </a:extLst>
                </a:gridCol>
                <a:gridCol w="1155415">
                  <a:extLst>
                    <a:ext uri="{9D8B030D-6E8A-4147-A177-3AD203B41FA5}">
                      <a16:colId xmlns:a16="http://schemas.microsoft.com/office/drawing/2014/main" val="3192620375"/>
                    </a:ext>
                  </a:extLst>
                </a:gridCol>
                <a:gridCol w="3295841">
                  <a:extLst>
                    <a:ext uri="{9D8B030D-6E8A-4147-A177-3AD203B41FA5}">
                      <a16:colId xmlns:a16="http://schemas.microsoft.com/office/drawing/2014/main" val="381987514"/>
                    </a:ext>
                  </a:extLst>
                </a:gridCol>
                <a:gridCol w="4433147">
                  <a:extLst>
                    <a:ext uri="{9D8B030D-6E8A-4147-A177-3AD203B41FA5}">
                      <a16:colId xmlns:a16="http://schemas.microsoft.com/office/drawing/2014/main" val="1433832923"/>
                    </a:ext>
                  </a:extLst>
                </a:gridCol>
              </a:tblGrid>
              <a:tr h="2907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Accreditation’s </a:t>
                      </a:r>
                      <a:r>
                        <a:rPr lang="en-US" sz="1800" dirty="0" smtClean="0">
                          <a:effectLst/>
                        </a:rPr>
                        <a:t>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Facilitating</a:t>
                      </a:r>
                      <a:r>
                        <a:rPr lang="en-US" sz="1800" baseline="0" dirty="0" smtClean="0">
                          <a:effectLst/>
                        </a:rPr>
                        <a:t> Department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Comment(s)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2664591112"/>
                  </a:ext>
                </a:extLst>
              </a:tr>
              <a:tr h="5815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Saudi</a:t>
                      </a:r>
                      <a:r>
                        <a:rPr lang="en-US" sz="12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Center Board for Accreditation of Healthcare Institutions (CBAHI)  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 Experience </a:t>
                      </a:r>
                      <a:endParaRPr lang="en-US" sz="140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preparation for Submission of Application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1750434060"/>
                  </a:ext>
                </a:extLst>
              </a:tr>
              <a:tr h="612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Bone</a:t>
                      </a:r>
                      <a:r>
                        <a:rPr lang="en-US" sz="11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Bank Accreditation by American Association of Tissue Banks (AATB)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Orthopedic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Department  </a:t>
                      </a:r>
                      <a:endParaRPr lang="en-US" sz="14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Assessment Visit was conducted </a:t>
                      </a:r>
                      <a:endParaRPr lang="en-US" sz="140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3141441104"/>
                  </a:ext>
                </a:extLst>
              </a:tr>
              <a:tr h="751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Accreditation of Hyperbaric Oxygen Therapy by Undersea AND Hyperbaric  Medical Society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2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Emergency and Nursing Affairs. </a:t>
                      </a:r>
                      <a:endParaRPr lang="en-US" sz="14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Ready for the site visit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2346220555"/>
                  </a:ext>
                </a:extLst>
              </a:tr>
              <a:tr h="57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Stroke Center Certification</a:t>
                      </a:r>
                      <a:endParaRPr lang="en-US" sz="1100" b="0" kern="1200" baseline="0" noProof="0" dirty="0" smtClean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2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American Stroke Association</a:t>
                      </a:r>
                      <a:endParaRPr lang="en-US" sz="14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Approved by Accreditation Committee </a:t>
                      </a:r>
                      <a:endParaRPr lang="en-US" sz="140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61001187"/>
                  </a:ext>
                </a:extLst>
              </a:tr>
              <a:tr h="5648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Accreditation of the Research Ethics Committee by Human Research Protection Programs (AAHRPP)</a:t>
                      </a:r>
                      <a:endParaRPr lang="en-US" sz="1100" b="0" kern="12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&amp; Innovation Centre </a:t>
                      </a:r>
                      <a:endParaRPr lang="en-US" sz="14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be approved by Accreditation Committee </a:t>
                      </a:r>
                      <a:endParaRPr lang="en-US" sz="140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1431670451"/>
                  </a:ext>
                </a:extLst>
              </a:tr>
              <a:tr h="542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baseline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Accreditation of Clinical Trial Unit for Phase 1 clinical trials by SFDA </a:t>
                      </a:r>
                      <a:endParaRPr lang="en-US" sz="1100" b="0" kern="12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en-US" sz="1400" kern="1200" baseline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Trial Audit</a:t>
                      </a:r>
                      <a:endParaRPr lang="en-US" sz="14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be approved by Accreditation Committee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extLst>
                  <a:ext uri="{0D108BD9-81ED-4DB2-BD59-A6C34878D82A}">
                    <a16:rowId xmlns:a16="http://schemas.microsoft.com/office/drawing/2014/main" val="763216349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88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10656" y="1722286"/>
            <a:ext cx="971049" cy="5458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99418" y="2390555"/>
            <a:ext cx="982287" cy="5181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90135" y="2956541"/>
            <a:ext cx="935182" cy="60755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29238" y="3715055"/>
            <a:ext cx="971049" cy="518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06873" y="4372914"/>
            <a:ext cx="935183" cy="4601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47170" y="4848418"/>
            <a:ext cx="935183" cy="450203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895725"/>
              </p:ext>
            </p:extLst>
          </p:nvPr>
        </p:nvGraphicFramePr>
        <p:xfrm>
          <a:off x="392756" y="5355552"/>
          <a:ext cx="11675619" cy="5711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791216">
                  <a:extLst>
                    <a:ext uri="{9D8B030D-6E8A-4147-A177-3AD203B41FA5}">
                      <a16:colId xmlns:a16="http://schemas.microsoft.com/office/drawing/2014/main" val="242898728"/>
                    </a:ext>
                  </a:extLst>
                </a:gridCol>
                <a:gridCol w="1155415">
                  <a:extLst>
                    <a:ext uri="{9D8B030D-6E8A-4147-A177-3AD203B41FA5}">
                      <a16:colId xmlns:a16="http://schemas.microsoft.com/office/drawing/2014/main" val="4182093948"/>
                    </a:ext>
                  </a:extLst>
                </a:gridCol>
                <a:gridCol w="3295841">
                  <a:extLst>
                    <a:ext uri="{9D8B030D-6E8A-4147-A177-3AD203B41FA5}">
                      <a16:colId xmlns:a16="http://schemas.microsoft.com/office/drawing/2014/main" val="4085027517"/>
                    </a:ext>
                  </a:extLst>
                </a:gridCol>
                <a:gridCol w="4433147">
                  <a:extLst>
                    <a:ext uri="{9D8B030D-6E8A-4147-A177-3AD203B41FA5}">
                      <a16:colId xmlns:a16="http://schemas.microsoft.com/office/drawing/2014/main" val="1439433031"/>
                    </a:ext>
                  </a:extLst>
                </a:gridCol>
              </a:tblGrid>
              <a:tr h="57113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baseline="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Hospital Insurance Accreditation by Council of Health Insurance ( CHI) </a:t>
                      </a:r>
                      <a:endParaRPr lang="en-US" sz="1100" b="0" kern="12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  <a:r>
                        <a:rPr lang="en-US" sz="1400" b="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Management  </a:t>
                      </a:r>
                      <a:endParaRPr lang="en-US" sz="14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33" marR="6793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Mandatory Accreditation, in preparation stage. </a:t>
                      </a:r>
                      <a:endParaRPr lang="en-US" sz="1400" b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33" marR="6793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9825"/>
                  </a:ext>
                </a:extLst>
              </a:tr>
            </a:tbl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17445" y="5441692"/>
            <a:ext cx="994632" cy="49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MESHHRAWI, JOUMANA</dc:creator>
  <cp:lastModifiedBy>Abu Hamdan, Hanan</cp:lastModifiedBy>
  <cp:revision>3</cp:revision>
  <dcterms:created xsi:type="dcterms:W3CDTF">2023-03-19T09:01:31Z</dcterms:created>
  <dcterms:modified xsi:type="dcterms:W3CDTF">2023-03-19T10:02:30Z</dcterms:modified>
</cp:coreProperties>
</file>