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6" r:id="rId1"/>
  </p:sldMasterIdLst>
  <p:notesMasterIdLst>
    <p:notesMasterId r:id="rId44"/>
  </p:notesMasterIdLst>
  <p:handoutMasterIdLst>
    <p:handoutMasterId r:id="rId45"/>
  </p:handoutMasterIdLst>
  <p:sldIdLst>
    <p:sldId id="256" r:id="rId2"/>
    <p:sldId id="513" r:id="rId3"/>
    <p:sldId id="556" r:id="rId4"/>
    <p:sldId id="515" r:id="rId5"/>
    <p:sldId id="563" r:id="rId6"/>
    <p:sldId id="516" r:id="rId7"/>
    <p:sldId id="517" r:id="rId8"/>
    <p:sldId id="518" r:id="rId9"/>
    <p:sldId id="519" r:id="rId10"/>
    <p:sldId id="565" r:id="rId11"/>
    <p:sldId id="521" r:id="rId12"/>
    <p:sldId id="549" r:id="rId13"/>
    <p:sldId id="550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51" r:id="rId22"/>
    <p:sldId id="552" r:id="rId23"/>
    <p:sldId id="553" r:id="rId24"/>
    <p:sldId id="555" r:id="rId25"/>
    <p:sldId id="557" r:id="rId26"/>
    <p:sldId id="476" r:id="rId27"/>
    <p:sldId id="531" r:id="rId28"/>
    <p:sldId id="532" r:id="rId29"/>
    <p:sldId id="534" r:id="rId30"/>
    <p:sldId id="535" r:id="rId31"/>
    <p:sldId id="536" r:id="rId32"/>
    <p:sldId id="537" r:id="rId33"/>
    <p:sldId id="538" r:id="rId34"/>
    <p:sldId id="567" r:id="rId35"/>
    <p:sldId id="542" r:id="rId36"/>
    <p:sldId id="543" r:id="rId37"/>
    <p:sldId id="544" r:id="rId38"/>
    <p:sldId id="545" r:id="rId39"/>
    <p:sldId id="546" r:id="rId40"/>
    <p:sldId id="547" r:id="rId41"/>
    <p:sldId id="548" r:id="rId42"/>
    <p:sldId id="407" r:id="rId43"/>
  </p:sldIdLst>
  <p:sldSz cx="9144000" cy="6858000" type="screen4x3"/>
  <p:notesSz cx="7010400" cy="92964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8D3533"/>
    <a:srgbClr val="0066FF"/>
    <a:srgbClr val="4A88D2"/>
    <a:srgbClr val="22518A"/>
    <a:srgbClr val="B24340"/>
    <a:srgbClr val="501D1C"/>
    <a:srgbClr val="A50021"/>
    <a:srgbClr val="B94441"/>
    <a:srgbClr val="C55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38" autoAdjust="0"/>
    <p:restoredTop sz="94995" autoAdjust="0"/>
  </p:normalViewPr>
  <p:slideViewPr>
    <p:cSldViewPr>
      <p:cViewPr varScale="1">
        <p:scale>
          <a:sx n="91" d="100"/>
          <a:sy n="91" d="100"/>
        </p:scale>
        <p:origin x="581" y="58"/>
      </p:cViewPr>
      <p:guideLst>
        <p:guide orient="horz" pos="1344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79478526722617E-2"/>
          <c:y val="1.9782102160380767E-2"/>
          <c:w val="0.91780545964877414"/>
          <c:h val="0.88799689046809449"/>
        </c:manualLayout>
      </c:layout>
      <c:lineChart>
        <c:grouping val="standard"/>
        <c:varyColors val="0"/>
        <c:ser>
          <c:idx val="0"/>
          <c:order val="0"/>
          <c:tx>
            <c:strRef>
              <c:f>Updated!$C$2</c:f>
              <c:strCache>
                <c:ptCount val="1"/>
                <c:pt idx="0">
                  <c:v>RRT Utilization</c:v>
                </c:pt>
              </c:strCache>
            </c:strRef>
          </c:tx>
          <c:spPr>
            <a:ln w="25400" cap="flat" cmpd="sng" algn="ctr">
              <a:solidFill>
                <a:srgbClr val="0070C0"/>
              </a:solidFill>
              <a:prstDash val="solid"/>
            </a:ln>
            <a:effectLst/>
          </c:spPr>
          <c:marker>
            <c:symbol val="square"/>
            <c:size val="5"/>
          </c:marker>
          <c:dLbls>
            <c:dLbl>
              <c:idx val="14"/>
              <c:layout>
                <c:manualLayout>
                  <c:x val="-3.4896280423047675E-2"/>
                  <c:y val="2.2127524760301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79-42E2-BDC2-CBB1F098631F}"/>
                </c:ext>
              </c:extLst>
            </c:dLbl>
            <c:dLbl>
              <c:idx val="21"/>
              <c:layout>
                <c:manualLayout>
                  <c:x val="-4.6806264867887805E-3"/>
                  <c:y val="-1.3756136667733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79-42E2-BDC2-CBB1F098631F}"/>
                </c:ext>
              </c:extLst>
            </c:dLbl>
            <c:dLbl>
              <c:idx val="30"/>
              <c:layout>
                <c:manualLayout>
                  <c:x val="-1.5742250095832994E-2"/>
                  <c:y val="-2.1009723481592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79-42E2-BDC2-CBB1F098631F}"/>
                </c:ext>
              </c:extLst>
            </c:dLbl>
            <c:dLbl>
              <c:idx val="33"/>
              <c:layout>
                <c:manualLayout>
                  <c:x val="-1.8934588483702108E-2"/>
                  <c:y val="-2.1009723481592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79-42E2-BDC2-CBB1F098631F}"/>
                </c:ext>
              </c:extLst>
            </c:dLbl>
            <c:dLbl>
              <c:idx val="37"/>
              <c:layout>
                <c:manualLayout>
                  <c:x val="-9.3575733200947642E-3"/>
                  <c:y val="-1.401883371640671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79-42E2-BDC2-CBB1F098631F}"/>
                </c:ext>
              </c:extLst>
            </c:dLbl>
            <c:dLbl>
              <c:idx val="38"/>
              <c:layout>
                <c:manualLayout>
                  <c:x val="-1.7338419289767551E-2"/>
                  <c:y val="-7.284389797068118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79-42E2-BDC2-CBB1F098631F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Updated!$B$63:$B$75</c:f>
              <c:strCache>
                <c:ptCount val="13"/>
                <c:pt idx="0">
                  <c:v>1Q21</c:v>
                </c:pt>
                <c:pt idx="1">
                  <c:v>2Q21</c:v>
                </c:pt>
                <c:pt idx="2">
                  <c:v>3Q21</c:v>
                </c:pt>
                <c:pt idx="3">
                  <c:v>4Q21</c:v>
                </c:pt>
                <c:pt idx="4">
                  <c:v>1Q22</c:v>
                </c:pt>
                <c:pt idx="5">
                  <c:v>2Q22</c:v>
                </c:pt>
                <c:pt idx="6">
                  <c:v>3Q22</c:v>
                </c:pt>
                <c:pt idx="7">
                  <c:v>4Q22</c:v>
                </c:pt>
                <c:pt idx="8">
                  <c:v>1Q 2023</c:v>
                </c:pt>
                <c:pt idx="9">
                  <c:v>2Q 2023</c:v>
                </c:pt>
                <c:pt idx="10">
                  <c:v>3Q2023</c:v>
                </c:pt>
                <c:pt idx="11">
                  <c:v>4Q2023</c:v>
                </c:pt>
                <c:pt idx="12">
                  <c:v>1Q 2024</c:v>
                </c:pt>
              </c:strCache>
            </c:strRef>
          </c:cat>
          <c:val>
            <c:numRef>
              <c:f>Updated!$C$63:$C$75</c:f>
              <c:numCache>
                <c:formatCode>General</c:formatCode>
                <c:ptCount val="13"/>
                <c:pt idx="0">
                  <c:v>866</c:v>
                </c:pt>
                <c:pt idx="1">
                  <c:v>805</c:v>
                </c:pt>
                <c:pt idx="2">
                  <c:v>724</c:v>
                </c:pt>
                <c:pt idx="3">
                  <c:v>616</c:v>
                </c:pt>
                <c:pt idx="4">
                  <c:v>604</c:v>
                </c:pt>
                <c:pt idx="5">
                  <c:v>559</c:v>
                </c:pt>
                <c:pt idx="6">
                  <c:v>568</c:v>
                </c:pt>
                <c:pt idx="7">
                  <c:v>629</c:v>
                </c:pt>
                <c:pt idx="8">
                  <c:v>563</c:v>
                </c:pt>
                <c:pt idx="9">
                  <c:v>475</c:v>
                </c:pt>
                <c:pt idx="10">
                  <c:v>564</c:v>
                </c:pt>
                <c:pt idx="11">
                  <c:v>596</c:v>
                </c:pt>
                <c:pt idx="12">
                  <c:v>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679-42E2-BDC2-CBB1F0986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152096"/>
        <c:axId val="155152656"/>
      </c:lineChart>
      <c:lineChart>
        <c:grouping val="standard"/>
        <c:varyColors val="0"/>
        <c:ser>
          <c:idx val="1"/>
          <c:order val="1"/>
          <c:tx>
            <c:strRef>
              <c:f>Updated!$D$2</c:f>
              <c:strCache>
                <c:ptCount val="1"/>
                <c:pt idx="0">
                  <c:v>In patient codes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7-4679-42E2-BDC2-CBB1F098631F}"/>
              </c:ext>
            </c:extLst>
          </c:dPt>
          <c:dLbls>
            <c:dLbl>
              <c:idx val="0"/>
              <c:layout>
                <c:manualLayout>
                  <c:x val="-2.2466144245935737E-2"/>
                  <c:y val="-1.0362666301888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679-42E2-BDC2-CBB1F098631F}"/>
                </c:ext>
              </c:extLst>
            </c:dLbl>
            <c:dLbl>
              <c:idx val="1"/>
              <c:layout>
                <c:manualLayout>
                  <c:x val="-1.8268030798205506E-2"/>
                  <c:y val="-1.697240788042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679-42E2-BDC2-CBB1F098631F}"/>
                </c:ext>
              </c:extLst>
            </c:dLbl>
            <c:dLbl>
              <c:idx val="2"/>
              <c:layout>
                <c:manualLayout>
                  <c:x val="-2.2466144245935737E-2"/>
                  <c:y val="-2.6048938389850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679-42E2-BDC2-CBB1F098631F}"/>
                </c:ext>
              </c:extLst>
            </c:dLbl>
            <c:dLbl>
              <c:idx val="14"/>
              <c:layout>
                <c:manualLayout>
                  <c:x val="-1.9273805858066623E-2"/>
                  <c:y val="-1.4284234323879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79-42E2-BDC2-CBB1F098631F}"/>
                </c:ext>
              </c:extLst>
            </c:dLbl>
            <c:dLbl>
              <c:idx val="15"/>
              <c:layout>
                <c:manualLayout>
                  <c:x val="-2.9174289358974394E-2"/>
                  <c:y val="1.375629797327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79-42E2-BDC2-CBB1F098631F}"/>
                </c:ext>
              </c:extLst>
            </c:dLbl>
            <c:dLbl>
              <c:idx val="21"/>
              <c:layout>
                <c:manualLayout>
                  <c:x val="-1.8268030798205496E-2"/>
                  <c:y val="-1.2875247099927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679-42E2-BDC2-CBB1F098631F}"/>
                </c:ext>
              </c:extLst>
            </c:dLbl>
            <c:dLbl>
              <c:idx val="27"/>
              <c:layout>
                <c:manualLayout>
                  <c:x val="-1.7056224291453394E-2"/>
                  <c:y val="2.1950619534262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679-42E2-BDC2-CBB1F098631F}"/>
                </c:ext>
              </c:extLst>
            </c:dLbl>
            <c:dLbl>
              <c:idx val="37"/>
              <c:layout>
                <c:manualLayout>
                  <c:x val="-2.4062313439870177E-2"/>
                  <c:y val="-3.1931290422836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679-42E2-BDC2-CBB1F098631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Updated!$B$63:$B$75</c:f>
              <c:strCache>
                <c:ptCount val="13"/>
                <c:pt idx="0">
                  <c:v>1Q21</c:v>
                </c:pt>
                <c:pt idx="1">
                  <c:v>2Q21</c:v>
                </c:pt>
                <c:pt idx="2">
                  <c:v>3Q21</c:v>
                </c:pt>
                <c:pt idx="3">
                  <c:v>4Q21</c:v>
                </c:pt>
                <c:pt idx="4">
                  <c:v>1Q22</c:v>
                </c:pt>
                <c:pt idx="5">
                  <c:v>2Q22</c:v>
                </c:pt>
                <c:pt idx="6">
                  <c:v>3Q22</c:v>
                </c:pt>
                <c:pt idx="7">
                  <c:v>4Q22</c:v>
                </c:pt>
                <c:pt idx="8">
                  <c:v>1Q 2023</c:v>
                </c:pt>
                <c:pt idx="9">
                  <c:v>2Q 2023</c:v>
                </c:pt>
                <c:pt idx="10">
                  <c:v>3Q2023</c:v>
                </c:pt>
                <c:pt idx="11">
                  <c:v>4Q2023</c:v>
                </c:pt>
                <c:pt idx="12">
                  <c:v>1Q 2024</c:v>
                </c:pt>
              </c:strCache>
            </c:strRef>
          </c:cat>
          <c:val>
            <c:numRef>
              <c:f>Updated!$D$63:$D$75</c:f>
              <c:numCache>
                <c:formatCode>General</c:formatCode>
                <c:ptCount val="13"/>
                <c:pt idx="0">
                  <c:v>17</c:v>
                </c:pt>
                <c:pt idx="1">
                  <c:v>9</c:v>
                </c:pt>
                <c:pt idx="2">
                  <c:v>10</c:v>
                </c:pt>
                <c:pt idx="3">
                  <c:v>14</c:v>
                </c:pt>
                <c:pt idx="4">
                  <c:v>9</c:v>
                </c:pt>
                <c:pt idx="5">
                  <c:v>8</c:v>
                </c:pt>
                <c:pt idx="6">
                  <c:v>10</c:v>
                </c:pt>
                <c:pt idx="7">
                  <c:v>14</c:v>
                </c:pt>
                <c:pt idx="8">
                  <c:v>15</c:v>
                </c:pt>
                <c:pt idx="9">
                  <c:v>14</c:v>
                </c:pt>
                <c:pt idx="10">
                  <c:v>11</c:v>
                </c:pt>
                <c:pt idx="11">
                  <c:v>13</c:v>
                </c:pt>
                <c:pt idx="1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4679-42E2-BDC2-CBB1F0986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153216"/>
        <c:axId val="155153776"/>
      </c:lineChart>
      <c:catAx>
        <c:axId val="15515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18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 Black" panose="020B0A04020102020204" pitchFamily="34" charset="0"/>
                <a:ea typeface="Calibri"/>
                <a:cs typeface="Andalus" panose="02020603050405020304" pitchFamily="18" charset="-78"/>
              </a:defRPr>
            </a:pPr>
            <a:endParaRPr lang="en-US"/>
          </a:p>
        </c:txPr>
        <c:crossAx val="155152656"/>
        <c:crosses val="autoZero"/>
        <c:auto val="1"/>
        <c:lblAlgn val="ctr"/>
        <c:lblOffset val="100"/>
        <c:noMultiLvlLbl val="0"/>
      </c:catAx>
      <c:valAx>
        <c:axId val="155152656"/>
        <c:scaling>
          <c:orientation val="minMax"/>
          <c:max val="9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152096"/>
        <c:crosses val="autoZero"/>
        <c:crossBetween val="between"/>
        <c:majorUnit val="100"/>
      </c:valAx>
      <c:catAx>
        <c:axId val="155153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5153776"/>
        <c:crosses val="autoZero"/>
        <c:auto val="1"/>
        <c:lblAlgn val="ctr"/>
        <c:lblOffset val="100"/>
        <c:noMultiLvlLbl val="0"/>
      </c:catAx>
      <c:valAx>
        <c:axId val="155153776"/>
        <c:scaling>
          <c:orientation val="minMax"/>
          <c:max val="2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153216"/>
        <c:crosses val="max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31636168348820837"/>
          <c:y val="0.9524408351433159"/>
          <c:w val="0.31280355340197857"/>
          <c:h val="4.5085705667389585E-2"/>
        </c:manualLayout>
      </c:layout>
      <c:overlay val="0"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Outpatient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data_Page1_1_2!$A$2:$A$9</c:f>
              <c:strCache>
                <c:ptCount val="8"/>
                <c:pt idx="0">
                  <c:v>Day Medical Unit</c:v>
                </c:pt>
                <c:pt idx="1">
                  <c:v>Day Surgical Unit</c:v>
                </c:pt>
                <c:pt idx="2">
                  <c:v>Endoscopy Clinic</c:v>
                </c:pt>
                <c:pt idx="3">
                  <c:v>Hemodialysis Unit</c:v>
                </c:pt>
                <c:pt idx="4">
                  <c:v>IVF Clinic</c:v>
                </c:pt>
                <c:pt idx="5">
                  <c:v>Labour &amp; Delivery</c:v>
                </c:pt>
                <c:pt idx="6">
                  <c:v>Radiology Interventional Areas</c:v>
                </c:pt>
                <c:pt idx="7">
                  <c:v>Radiology Recovery</c:v>
                </c:pt>
              </c:strCache>
            </c:strRef>
          </c:cat>
          <c:val>
            <c:numRef>
              <c:f>data_Page1_1_2!$B$2:$B$9</c:f>
              <c:numCache>
                <c:formatCode>General</c:formatCode>
                <c:ptCount val="8"/>
                <c:pt idx="0">
                  <c:v>5</c:v>
                </c:pt>
                <c:pt idx="1">
                  <c:v>8</c:v>
                </c:pt>
                <c:pt idx="2">
                  <c:v>2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E-4334-B546-E85E42780E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23326352"/>
        <c:axId val="2"/>
      </c:barChart>
      <c:catAx>
        <c:axId val="1923326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23326352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APR-2023</c:v>
                </c:pt>
                <c:pt idx="1">
                  <c:v>MAY-2023</c:v>
                </c:pt>
                <c:pt idx="2">
                  <c:v>JUN-2023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67</c:v>
                </c:pt>
                <c:pt idx="1">
                  <c:v>59</c:v>
                </c:pt>
                <c:pt idx="2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94-47B0-87B2-56446D15D0D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78399039"/>
        <c:axId val="2"/>
      </c:lineChart>
      <c:catAx>
        <c:axId val="187839903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78399039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JAN-2024</c:v>
                </c:pt>
                <c:pt idx="1">
                  <c:v>FEB-2024</c:v>
                </c:pt>
                <c:pt idx="2">
                  <c:v>MAR-2024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72</c:v>
                </c:pt>
                <c:pt idx="1">
                  <c:v>73</c:v>
                </c:pt>
                <c:pt idx="2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E5-4C45-9F8A-EB30BF65D57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65931728"/>
        <c:axId val="2"/>
      </c:lineChart>
      <c:catAx>
        <c:axId val="1365931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65931728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Inpatient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data_Page1_1_2!$A$2:$A$8</c:f>
              <c:strCache>
                <c:ptCount val="7"/>
                <c:pt idx="0">
                  <c:v>L11 - Liver Ward</c:v>
                </c:pt>
                <c:pt idx="1">
                  <c:v>L14 - Transplant Service</c:v>
                </c:pt>
                <c:pt idx="2">
                  <c:v>L15 - Adult Hematology</c:v>
                </c:pt>
                <c:pt idx="3">
                  <c:v>L16 - Hematology Ward</c:v>
                </c:pt>
                <c:pt idx="4">
                  <c:v>L17 - ONC Ward</c:v>
                </c:pt>
                <c:pt idx="5">
                  <c:v>L18 - ONC Ward</c:v>
                </c:pt>
                <c:pt idx="6">
                  <c:v>L19 - BMT Ward</c:v>
                </c:pt>
              </c:strCache>
            </c:strRef>
          </c:cat>
          <c:val>
            <c:numRef>
              <c:f>data_Page1_1_2!$B$2:$B$8</c:f>
              <c:numCache>
                <c:formatCode>General</c:formatCode>
                <c:ptCount val="7"/>
                <c:pt idx="0">
                  <c:v>34</c:v>
                </c:pt>
                <c:pt idx="1">
                  <c:v>32</c:v>
                </c:pt>
                <c:pt idx="2">
                  <c:v>34</c:v>
                </c:pt>
                <c:pt idx="3">
                  <c:v>28</c:v>
                </c:pt>
                <c:pt idx="4">
                  <c:v>30</c:v>
                </c:pt>
                <c:pt idx="5">
                  <c:v>29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9-46C9-8085-452A4C1BCE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5935472"/>
        <c:axId val="2"/>
      </c:barChart>
      <c:catAx>
        <c:axId val="1365935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65935472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61872709716984E-2"/>
          <c:y val="1.717846165240899E-2"/>
          <c:w val="0.95583812729028306"/>
          <c:h val="0.86357997259563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Cardiac arrest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Sheet1!$D$6:$D$9</c:f>
              <c:strCache>
                <c:ptCount val="4"/>
                <c:pt idx="0">
                  <c:v>L14</c:v>
                </c:pt>
                <c:pt idx="1">
                  <c:v>L15</c:v>
                </c:pt>
                <c:pt idx="2">
                  <c:v>L18</c:v>
                </c:pt>
                <c:pt idx="3">
                  <c:v>TOTAL</c:v>
                </c:pt>
              </c:strCache>
            </c:strRef>
          </c:cat>
          <c:val>
            <c:numRef>
              <c:f>Sheet1!$E$6:$E$9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5-4FF1-920F-C9BF303B57B2}"/>
            </c:ext>
          </c:extLst>
        </c:ser>
        <c:ser>
          <c:idx val="1"/>
          <c:order val="1"/>
          <c:tx>
            <c:strRef>
              <c:f>Sheet1!$F$5</c:f>
              <c:strCache>
                <c:ptCount val="1"/>
                <c:pt idx="0">
                  <c:v>RRT ACTIVATION </c:v>
                </c:pt>
              </c:strCache>
            </c:strRef>
          </c:tx>
          <c:spPr>
            <a:solidFill>
              <a:srgbClr val="4A88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Sheet1!$D$6:$D$9</c:f>
              <c:strCache>
                <c:ptCount val="4"/>
                <c:pt idx="0">
                  <c:v>L14</c:v>
                </c:pt>
                <c:pt idx="1">
                  <c:v>L15</c:v>
                </c:pt>
                <c:pt idx="2">
                  <c:v>L18</c:v>
                </c:pt>
                <c:pt idx="3">
                  <c:v>TOTAL</c:v>
                </c:pt>
              </c:strCache>
            </c:strRef>
          </c:cat>
          <c:val>
            <c:numRef>
              <c:f>Sheet1!$F$6:$F$9</c:f>
              <c:numCache>
                <c:formatCode>General</c:formatCode>
                <c:ptCount val="4"/>
                <c:pt idx="0">
                  <c:v>32</c:v>
                </c:pt>
                <c:pt idx="1">
                  <c:v>34</c:v>
                </c:pt>
                <c:pt idx="2">
                  <c:v>29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05-4FF1-920F-C9BF303B57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9973088"/>
        <c:axId val="1233778784"/>
      </c:barChart>
      <c:catAx>
        <c:axId val="12099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778784"/>
        <c:crosses val="autoZero"/>
        <c:auto val="1"/>
        <c:lblAlgn val="ctr"/>
        <c:lblOffset val="100"/>
        <c:noMultiLvlLbl val="0"/>
      </c:catAx>
      <c:valAx>
        <c:axId val="123377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997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JAN-2024</c:v>
                </c:pt>
                <c:pt idx="1">
                  <c:v>FEB-2024</c:v>
                </c:pt>
                <c:pt idx="2">
                  <c:v>MAR-2024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9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1E-40B7-9087-E87328AB21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051935"/>
        <c:axId val="2"/>
      </c:lineChart>
      <c:catAx>
        <c:axId val="6505193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051935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Outpatient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data_Page1_1_2!$A$2:$A$5</c:f>
              <c:strCache>
                <c:ptCount val="4"/>
                <c:pt idx="0">
                  <c:v>B1-Radiation Therapy</c:v>
                </c:pt>
                <c:pt idx="1">
                  <c:v>B2- Hemodialysis</c:v>
                </c:pt>
                <c:pt idx="2">
                  <c:v>L2 - Endoscopy</c:v>
                </c:pt>
                <c:pt idx="3">
                  <c:v>L3 - Infusion Center</c:v>
                </c:pt>
              </c:strCache>
            </c:strRef>
          </c:cat>
          <c:val>
            <c:numRef>
              <c:f>data_Page1_1_2!$B$2:$B$5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47-4A1C-A032-670A5F2A06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053183"/>
        <c:axId val="2"/>
      </c:barChart>
      <c:catAx>
        <c:axId val="6505318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053183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JAN-2024</c:v>
                </c:pt>
                <c:pt idx="1">
                  <c:v>FEB-2024</c:v>
                </c:pt>
                <c:pt idx="2">
                  <c:v>MAR-2024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44</c:v>
                </c:pt>
                <c:pt idx="1">
                  <c:v>31</c:v>
                </c:pt>
                <c:pt idx="2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EE-4FB5-A667-E45FB9A7A47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5927503"/>
        <c:axId val="2"/>
      </c:lineChart>
      <c:catAx>
        <c:axId val="139592750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95927503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Inpatient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data_Page1_1_2!$A$2:$A$6</c:f>
              <c:strCache>
                <c:ptCount val="5"/>
                <c:pt idx="0">
                  <c:v>E1</c:v>
                </c:pt>
                <c:pt idx="1">
                  <c:v>E3</c:v>
                </c:pt>
                <c:pt idx="2">
                  <c:v>F1</c:v>
                </c:pt>
                <c:pt idx="3">
                  <c:v>F2-2</c:v>
                </c:pt>
                <c:pt idx="4">
                  <c:v>F3</c:v>
                </c:pt>
              </c:strCache>
            </c:strRef>
          </c:cat>
          <c:val>
            <c:numRef>
              <c:f>data_Page1_1_2!$B$2:$B$6</c:f>
              <c:numCache>
                <c:formatCode>General</c:formatCode>
                <c:ptCount val="5"/>
                <c:pt idx="0">
                  <c:v>27</c:v>
                </c:pt>
                <c:pt idx="1">
                  <c:v>18</c:v>
                </c:pt>
                <c:pt idx="2">
                  <c:v>32</c:v>
                </c:pt>
                <c:pt idx="3">
                  <c:v>1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3-4F62-A4FC-233835C7DE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95925423"/>
        <c:axId val="2"/>
      </c:barChart>
      <c:catAx>
        <c:axId val="139592542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95925423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26441139302035E-2"/>
          <c:y val="3.0866359269839369E-2"/>
          <c:w val="0.9467142996014386"/>
          <c:h val="0.89877690118103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Sheet1!$E$25</c:f>
              <c:strCache>
                <c:ptCount val="1"/>
                <c:pt idx="0">
                  <c:v>Cardiac arrest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Sheet1!$D$26:$D$30</c:f>
              <c:strCache>
                <c:ptCount val="4"/>
                <c:pt idx="0">
                  <c:v>F1</c:v>
                </c:pt>
                <c:pt idx="1">
                  <c:v>F3</c:v>
                </c:pt>
                <c:pt idx="2">
                  <c:v>E3</c:v>
                </c:pt>
                <c:pt idx="3">
                  <c:v>TOTAL</c:v>
                </c:pt>
              </c:strCache>
            </c:strRef>
          </c:cat>
          <c:val>
            <c:numRef>
              <c:f>Sheet1!$E$26:$E$30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FE-40F5-A0E7-D411A03FF1E6}"/>
            </c:ext>
          </c:extLst>
        </c:ser>
        <c:ser>
          <c:idx val="1"/>
          <c:order val="1"/>
          <c:tx>
            <c:strRef>
              <c:f>Sheet1!$F$25</c:f>
              <c:strCache>
                <c:ptCount val="1"/>
                <c:pt idx="0">
                  <c:v>RRT ACTIVATION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Sheet1!$D$26:$D$30</c:f>
              <c:strCache>
                <c:ptCount val="4"/>
                <c:pt idx="0">
                  <c:v>F1</c:v>
                </c:pt>
                <c:pt idx="1">
                  <c:v>F3</c:v>
                </c:pt>
                <c:pt idx="2">
                  <c:v>E3</c:v>
                </c:pt>
                <c:pt idx="3">
                  <c:v>TOTAL</c:v>
                </c:pt>
              </c:strCache>
            </c:strRef>
          </c:cat>
          <c:val>
            <c:numRef>
              <c:f>Sheet1!$F$26:$F$30</c:f>
              <c:numCache>
                <c:formatCode>General</c:formatCode>
                <c:ptCount val="5"/>
                <c:pt idx="0">
                  <c:v>32</c:v>
                </c:pt>
                <c:pt idx="1">
                  <c:v>37</c:v>
                </c:pt>
                <c:pt idx="2">
                  <c:v>18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FE-40F5-A0E7-D411A03FF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55232"/>
        <c:axId val="1224654816"/>
      </c:barChart>
      <c:catAx>
        <c:axId val="122465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4654816"/>
        <c:crosses val="autoZero"/>
        <c:auto val="1"/>
        <c:lblAlgn val="ctr"/>
        <c:lblOffset val="100"/>
        <c:noMultiLvlLbl val="0"/>
      </c:catAx>
      <c:valAx>
        <c:axId val="122465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465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cap="none" baseline="0">
                <a:solidFill>
                  <a:sysClr val="windowText" lastClr="000000"/>
                </a:solidFill>
              </a:rPr>
              <a:t>Rapid ResponseTeam Utilization Versus Out-Patients Codes by 4th Q2024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55234606405706E-2"/>
          <c:y val="0.22326012083771085"/>
          <c:w val="0.90813095402566313"/>
          <c:h val="0.62625391099279415"/>
        </c:manualLayout>
      </c:layout>
      <c:lineChart>
        <c:grouping val="standard"/>
        <c:varyColors val="0"/>
        <c:ser>
          <c:idx val="0"/>
          <c:order val="0"/>
          <c:tx>
            <c:strRef>
              <c:f>Updated!$T$4</c:f>
              <c:strCache>
                <c:ptCount val="1"/>
                <c:pt idx="0">
                  <c:v>RRT Utilization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tx2">
                  <a:lumMod val="75000"/>
                  <a:alpha val="90000"/>
                </a:schemeClr>
              </a:solidFill>
              <a:ln w="9525">
                <a:solidFill>
                  <a:schemeClr val="tx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Updated!$S$29:$S$41</c:f>
              <c:strCache>
                <c:ptCount val="13"/>
                <c:pt idx="0">
                  <c:v>1Q21</c:v>
                </c:pt>
                <c:pt idx="1">
                  <c:v>2Q21</c:v>
                </c:pt>
                <c:pt idx="2">
                  <c:v>3Q21</c:v>
                </c:pt>
                <c:pt idx="3">
                  <c:v>4Q21</c:v>
                </c:pt>
                <c:pt idx="4">
                  <c:v>1Q22</c:v>
                </c:pt>
                <c:pt idx="5">
                  <c:v>2Q22</c:v>
                </c:pt>
                <c:pt idx="6">
                  <c:v>3Q22</c:v>
                </c:pt>
                <c:pt idx="7">
                  <c:v>4Q22</c:v>
                </c:pt>
                <c:pt idx="8">
                  <c:v>1Q 2023</c:v>
                </c:pt>
                <c:pt idx="9">
                  <c:v>2Q 2023</c:v>
                </c:pt>
                <c:pt idx="10">
                  <c:v>3Q 2023</c:v>
                </c:pt>
                <c:pt idx="11">
                  <c:v>4Q 2023</c:v>
                </c:pt>
                <c:pt idx="12">
                  <c:v>1Q 2024</c:v>
                </c:pt>
              </c:strCache>
            </c:strRef>
          </c:cat>
          <c:val>
            <c:numRef>
              <c:f>Updated!$T$29:$T$41</c:f>
              <c:numCache>
                <c:formatCode>General</c:formatCode>
                <c:ptCount val="13"/>
                <c:pt idx="0">
                  <c:v>88</c:v>
                </c:pt>
                <c:pt idx="1">
                  <c:v>80</c:v>
                </c:pt>
                <c:pt idx="2">
                  <c:v>51</c:v>
                </c:pt>
                <c:pt idx="3">
                  <c:v>53</c:v>
                </c:pt>
                <c:pt idx="4">
                  <c:v>54</c:v>
                </c:pt>
                <c:pt idx="5">
                  <c:v>61</c:v>
                </c:pt>
                <c:pt idx="6">
                  <c:v>57</c:v>
                </c:pt>
                <c:pt idx="7">
                  <c:v>51</c:v>
                </c:pt>
                <c:pt idx="8">
                  <c:v>42</c:v>
                </c:pt>
                <c:pt idx="9">
                  <c:v>51</c:v>
                </c:pt>
                <c:pt idx="10">
                  <c:v>46</c:v>
                </c:pt>
                <c:pt idx="11">
                  <c:v>54</c:v>
                </c:pt>
                <c:pt idx="12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05-4361-A8DF-336CA414AFB6}"/>
            </c:ext>
          </c:extLst>
        </c:ser>
        <c:ser>
          <c:idx val="1"/>
          <c:order val="1"/>
          <c:tx>
            <c:strRef>
              <c:f>Updated!$U$4</c:f>
              <c:strCache>
                <c:ptCount val="1"/>
                <c:pt idx="0">
                  <c:v>Out patient codes 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Updated!$S$29:$S$41</c:f>
              <c:strCache>
                <c:ptCount val="13"/>
                <c:pt idx="0">
                  <c:v>1Q21</c:v>
                </c:pt>
                <c:pt idx="1">
                  <c:v>2Q21</c:v>
                </c:pt>
                <c:pt idx="2">
                  <c:v>3Q21</c:v>
                </c:pt>
                <c:pt idx="3">
                  <c:v>4Q21</c:v>
                </c:pt>
                <c:pt idx="4">
                  <c:v>1Q22</c:v>
                </c:pt>
                <c:pt idx="5">
                  <c:v>2Q22</c:v>
                </c:pt>
                <c:pt idx="6">
                  <c:v>3Q22</c:v>
                </c:pt>
                <c:pt idx="7">
                  <c:v>4Q22</c:v>
                </c:pt>
                <c:pt idx="8">
                  <c:v>1Q 2023</c:v>
                </c:pt>
                <c:pt idx="9">
                  <c:v>2Q 2023</c:v>
                </c:pt>
                <c:pt idx="10">
                  <c:v>3Q 2023</c:v>
                </c:pt>
                <c:pt idx="11">
                  <c:v>4Q 2023</c:v>
                </c:pt>
                <c:pt idx="12">
                  <c:v>1Q 2024</c:v>
                </c:pt>
              </c:strCache>
            </c:strRef>
          </c:cat>
          <c:val>
            <c:numRef>
              <c:f>Updated!$U$29:$U$41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5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05-4361-A8DF-336CA414AF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0281040"/>
        <c:axId val="170281600"/>
      </c:lineChart>
      <c:catAx>
        <c:axId val="17028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1620000" spcFirstLastPara="1" vertOverflow="ellipsis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81600"/>
        <c:crosses val="autoZero"/>
        <c:auto val="0"/>
        <c:lblAlgn val="ctr"/>
        <c:lblOffset val="100"/>
        <c:noMultiLvlLbl val="0"/>
      </c:catAx>
      <c:valAx>
        <c:axId val="170281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8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JAN-2024</c:v>
                </c:pt>
                <c:pt idx="1">
                  <c:v>FEB-2024</c:v>
                </c:pt>
                <c:pt idx="2">
                  <c:v>MAR-2024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72</c:v>
                </c:pt>
                <c:pt idx="1">
                  <c:v>55</c:v>
                </c:pt>
                <c:pt idx="2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B8-4528-853F-9894062FC94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2300944"/>
        <c:axId val="2"/>
      </c:lineChart>
      <c:catAx>
        <c:axId val="172300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300944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Inpatient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data_Page1_1_2!$A$2:$A$11</c:f>
              <c:strCache>
                <c:ptCount val="10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B3-1</c:v>
                </c:pt>
                <c:pt idx="4">
                  <c:v>B3-2</c:v>
                </c:pt>
                <c:pt idx="5">
                  <c:v>C1</c:v>
                </c:pt>
                <c:pt idx="6">
                  <c:v>C2</c:v>
                </c:pt>
                <c:pt idx="7">
                  <c:v>CVT</c:v>
                </c:pt>
                <c:pt idx="8">
                  <c:v>EMS-L2</c:v>
                </c:pt>
                <c:pt idx="9">
                  <c:v>Other</c:v>
                </c:pt>
              </c:strCache>
            </c:strRef>
          </c:cat>
          <c:val>
            <c:numRef>
              <c:f>data_Page1_1_2!$B$2:$B$11</c:f>
              <c:numCache>
                <c:formatCode>General</c:formatCode>
                <c:ptCount val="10"/>
                <c:pt idx="0">
                  <c:v>1</c:v>
                </c:pt>
                <c:pt idx="1">
                  <c:v>50</c:v>
                </c:pt>
                <c:pt idx="2">
                  <c:v>1</c:v>
                </c:pt>
                <c:pt idx="3">
                  <c:v>53</c:v>
                </c:pt>
                <c:pt idx="4">
                  <c:v>18</c:v>
                </c:pt>
                <c:pt idx="5">
                  <c:v>8</c:v>
                </c:pt>
                <c:pt idx="6">
                  <c:v>11</c:v>
                </c:pt>
                <c:pt idx="7">
                  <c:v>9</c:v>
                </c:pt>
                <c:pt idx="8">
                  <c:v>6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1-4C96-82FF-BF42C270E2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2298032"/>
        <c:axId val="2"/>
      </c:barChart>
      <c:catAx>
        <c:axId val="172298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298032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Outpatient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data_Page1_1_2!$A$2:$A$8</c:f>
              <c:strCache>
                <c:ptCount val="7"/>
                <c:pt idx="0">
                  <c:v>Cardiology-OPD</c:v>
                </c:pt>
                <c:pt idx="1">
                  <c:v>Day Medical Unit</c:v>
                </c:pt>
                <c:pt idx="2">
                  <c:v>Dental Clinic</c:v>
                </c:pt>
                <c:pt idx="3">
                  <c:v>Echo Lab</c:v>
                </c:pt>
                <c:pt idx="4">
                  <c:v>pediatric clinic</c:v>
                </c:pt>
                <c:pt idx="5">
                  <c:v>Radiation Therapy</c:v>
                </c:pt>
                <c:pt idx="6">
                  <c:v>Speech Thpy NT-R</c:v>
                </c:pt>
              </c:strCache>
            </c:strRef>
          </c:cat>
          <c:val>
            <c:numRef>
              <c:f>data_Page1_1_2!$B$2:$B$8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2-410C-9A5D-9B55BD84B6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0453695"/>
        <c:axId val="2"/>
      </c:barChart>
      <c:catAx>
        <c:axId val="175045369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50453695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JAN-2024</c:v>
                </c:pt>
                <c:pt idx="1">
                  <c:v>FEB-2024</c:v>
                </c:pt>
                <c:pt idx="2">
                  <c:v>MAR-2024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F2-4AFF-8E1A-2D43A219929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2258223"/>
        <c:axId val="2"/>
      </c:lineChart>
      <c:catAx>
        <c:axId val="174225822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42258223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Outpatient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data_Page1_1_2!$A$2:$A$9</c:f>
              <c:strCache>
                <c:ptCount val="8"/>
                <c:pt idx="0">
                  <c:v>Cardiology-OPD</c:v>
                </c:pt>
                <c:pt idx="1">
                  <c:v>Day Medical Unit</c:v>
                </c:pt>
                <c:pt idx="2">
                  <c:v>Day Surgical Unit</c:v>
                </c:pt>
                <c:pt idx="3">
                  <c:v>Echo Lab</c:v>
                </c:pt>
                <c:pt idx="4">
                  <c:v>noninvasive cardiology lab ped</c:v>
                </c:pt>
                <c:pt idx="5">
                  <c:v>Pediatrics NT-R</c:v>
                </c:pt>
                <c:pt idx="6">
                  <c:v>Radiation Therapy</c:v>
                </c:pt>
                <c:pt idx="7">
                  <c:v>Radiology Interventional Areas</c:v>
                </c:pt>
              </c:strCache>
            </c:strRef>
          </c:cat>
          <c:val>
            <c:numRef>
              <c:f>data_Page1_1_2!$B$2:$B$9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E1-4B47-AFD8-A812328914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42259471"/>
        <c:axId val="2"/>
      </c:barChart>
      <c:catAx>
        <c:axId val="174225947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42259471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JAN-2024</c:v>
                </c:pt>
                <c:pt idx="1">
                  <c:v>FEB-2024</c:v>
                </c:pt>
                <c:pt idx="2">
                  <c:v>MAR-2024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48</c:v>
                </c:pt>
                <c:pt idx="1">
                  <c:v>34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59-41D5-B288-2332FCD9838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9687967"/>
        <c:axId val="2"/>
      </c:lineChart>
      <c:catAx>
        <c:axId val="208968796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9687967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Inpatient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data_Page1_1_2!$A$2:$A$6</c:f>
              <c:strCache>
                <c:ptCount val="5"/>
                <c:pt idx="0">
                  <c:v>CWA</c:v>
                </c:pt>
                <c:pt idx="1">
                  <c:v>CWB</c:v>
                </c:pt>
                <c:pt idx="2">
                  <c:v>CWC</c:v>
                </c:pt>
                <c:pt idx="3">
                  <c:v>CWD</c:v>
                </c:pt>
                <c:pt idx="4">
                  <c:v>Other</c:v>
                </c:pt>
              </c:strCache>
            </c:strRef>
          </c:cat>
          <c:val>
            <c:numRef>
              <c:f>data_Page1_1_2!$B$2:$B$6</c:f>
              <c:numCache>
                <c:formatCode>General</c:formatCode>
                <c:ptCount val="5"/>
                <c:pt idx="0">
                  <c:v>24</c:v>
                </c:pt>
                <c:pt idx="1">
                  <c:v>32</c:v>
                </c:pt>
                <c:pt idx="2">
                  <c:v>16</c:v>
                </c:pt>
                <c:pt idx="3">
                  <c:v>21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A-436C-AFAF-5308C9BC12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89687551"/>
        <c:axId val="2"/>
      </c:barChart>
      <c:catAx>
        <c:axId val="208968755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9687551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JAN-2024</c:v>
                </c:pt>
                <c:pt idx="1">
                  <c:v>FEB-2024</c:v>
                </c:pt>
                <c:pt idx="2">
                  <c:v>MAR-2024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62-4B9B-B4D0-673228CC024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4156431"/>
        <c:axId val="2"/>
      </c:lineChart>
      <c:catAx>
        <c:axId val="165415643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54156431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Outpatient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</c:f>
              <c:strCache>
                <c:ptCount val="1"/>
                <c:pt idx="0">
                  <c:v>KFNCCC-OPD</c:v>
                </c:pt>
              </c:strCache>
            </c:strRef>
          </c:cat>
          <c:val>
            <c:numRef>
              <c:f>data_Page1_1_2!$B$2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D-4539-92CF-CAC2AB032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4156847"/>
        <c:axId val="2"/>
      </c:barChart>
      <c:catAx>
        <c:axId val="165415684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54156847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0249397205895241"/>
          <c:y val="1.7218957575154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651386640100099E-2"/>
          <c:y val="0.43247416953671819"/>
          <c:w val="0.94034863566582483"/>
          <c:h val="0.513747461037573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'1Q 2021'!$B$18</c:f>
              <c:strCache>
                <c:ptCount val="1"/>
                <c:pt idx="0">
                  <c:v>Adult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2FB4-40A8-9E62-6DC2E891B6CE}"/>
              </c:ext>
            </c:extLst>
          </c:dPt>
          <c:dLbls>
            <c:dLbl>
              <c:idx val="0"/>
              <c:layout>
                <c:manualLayout>
                  <c:x val="5.5555555555555046E-3"/>
                  <c:y val="-6.0975609756097636E-2"/>
                </c:manualLayout>
              </c:layout>
              <c:tx>
                <c:rich>
                  <a:bodyPr/>
                  <a:lstStyle/>
                  <a:p>
                    <a:fld id="{ADFC0995-CBF8-41D0-9A05-9EDC7D99B02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FB4-40A8-9E62-6DC2E891B6CE}"/>
                </c:ext>
              </c:extLst>
            </c:dLbl>
            <c:dLbl>
              <c:idx val="1"/>
              <c:layout>
                <c:manualLayout>
                  <c:x val="5.6446658495518248E-2"/>
                  <c:y val="-6.91056662418708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87D7F7-4C89-434E-BF2C-B2C392A79213}" type="VALUE">
                      <a:rPr lang="en-US" sz="1400" b="1" smtClean="0"/>
                      <a:pPr>
                        <a:defRPr sz="14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33754271282126"/>
                      <c:h val="7.310996576861099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B4-40A8-9E62-6DC2E891B6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'1Q 2021'!$A$19:$A$20</c:f>
              <c:strCache>
                <c:ptCount val="2"/>
                <c:pt idx="0">
                  <c:v>With RRT activation</c:v>
                </c:pt>
                <c:pt idx="1">
                  <c:v>Without RRT activation</c:v>
                </c:pt>
              </c:strCache>
            </c:strRef>
          </c:cat>
          <c:val>
            <c:numRef>
              <c:f>'1Q 2021'!$B$19:$B$20</c:f>
              <c:numCache>
                <c:formatCode>General</c:formatCode>
                <c:ptCount val="2"/>
                <c:pt idx="0">
                  <c:v>1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5-4350-83A2-4B9313B4AB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1207008"/>
        <c:axId val="121207568"/>
        <c:axId val="0"/>
      </c:bar3DChart>
      <c:catAx>
        <c:axId val="12120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7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07568"/>
        <c:crosses val="autoZero"/>
        <c:auto val="0"/>
        <c:lblAlgn val="ctr"/>
        <c:lblOffset val="100"/>
        <c:noMultiLvlLbl val="0"/>
      </c:catAx>
      <c:valAx>
        <c:axId val="12120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0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300" baseline="0" dirty="0"/>
              <a:t>Adult</a:t>
            </a:r>
            <a:r>
              <a:rPr lang="en-US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651364334175214E-2"/>
          <c:y val="8.4599544066181642E-2"/>
          <c:w val="0.94034863566582483"/>
          <c:h val="0.863948057383545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'1Q 2021'!$B$18</c:f>
              <c:strCache>
                <c:ptCount val="1"/>
                <c:pt idx="0">
                  <c:v>Adult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2FB4-40A8-9E62-6DC2E891B6CE}"/>
              </c:ext>
            </c:extLst>
          </c:dPt>
          <c:dLbls>
            <c:dLbl>
              <c:idx val="0"/>
              <c:layout>
                <c:manualLayout>
                  <c:x val="5.5555555555555046E-3"/>
                  <c:y val="-6.0975609756097636E-2"/>
                </c:manualLayout>
              </c:layout>
              <c:tx>
                <c:rich>
                  <a:bodyPr/>
                  <a:lstStyle/>
                  <a:p>
                    <a:fld id="{ADFC0995-CBF8-41D0-9A05-9EDC7D99B02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FB4-40A8-9E62-6DC2E891B6CE}"/>
                </c:ext>
              </c:extLst>
            </c:dLbl>
            <c:dLbl>
              <c:idx val="1"/>
              <c:layout>
                <c:manualLayout>
                  <c:x val="5.6446697559912516E-2"/>
                  <c:y val="-5.88814407094863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87D7F7-4C89-434E-BF2C-B2C392A79213}" type="VALUE">
                      <a:rPr lang="en-US" sz="1400" b="1" smtClean="0"/>
                      <a:pPr>
                        <a:defRPr sz="14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33754271282126"/>
                      <c:h val="7.310996576861099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B4-40A8-9E62-6DC2E891B6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'1Q 2021'!$A$19:$A$20</c:f>
              <c:strCache>
                <c:ptCount val="2"/>
                <c:pt idx="0">
                  <c:v>With RRT activation</c:v>
                </c:pt>
                <c:pt idx="1">
                  <c:v>Without RRT activation</c:v>
                </c:pt>
              </c:strCache>
            </c:strRef>
          </c:cat>
          <c:val>
            <c:numRef>
              <c:f>'1Q 2021'!$B$19:$B$20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5-4350-83A2-4B9313B4AB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1207008"/>
        <c:axId val="121207568"/>
        <c:axId val="0"/>
      </c:bar3DChart>
      <c:catAx>
        <c:axId val="12120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07568"/>
        <c:crosses val="autoZero"/>
        <c:auto val="0"/>
        <c:lblAlgn val="ctr"/>
        <c:lblOffset val="100"/>
        <c:noMultiLvlLbl val="0"/>
      </c:catAx>
      <c:valAx>
        <c:axId val="12120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0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'1Q 2021'!$Q$2</c:f>
              <c:strCache>
                <c:ptCount val="1"/>
                <c:pt idx="0">
                  <c:v>Adult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293-4136-8AF6-3BAE42EF19D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F79-48EC-BFD1-75C6FEECB9E4}"/>
              </c:ext>
            </c:extLst>
          </c:dPt>
          <c:dLbls>
            <c:dLbl>
              <c:idx val="0"/>
              <c:layout>
                <c:manualLayout>
                  <c:x val="3.0555555555555555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93-4136-8AF6-3BAE42EF19D9}"/>
                </c:ext>
              </c:extLst>
            </c:dLbl>
            <c:dLbl>
              <c:idx val="1"/>
              <c:layout>
                <c:manualLayout>
                  <c:x val="2.7777777777777676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79-48EC-BFD1-75C6FEECB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'1Q 2021'!$P$3:$P$4</c:f>
              <c:strCache>
                <c:ptCount val="2"/>
                <c:pt idx="0">
                  <c:v>With RRT Activation</c:v>
                </c:pt>
                <c:pt idx="1">
                  <c:v>With out RRT activation</c:v>
                </c:pt>
              </c:strCache>
            </c:strRef>
          </c:cat>
          <c:val>
            <c:numRef>
              <c:f>'1Q 2021'!$Q$3:$Q$4</c:f>
              <c:numCache>
                <c:formatCode>General</c:formatCode>
                <c:ptCount val="2"/>
                <c:pt idx="0">
                  <c:v>18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93-4136-8AF6-3BAE42EF19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1588960"/>
        <c:axId val="121589520"/>
        <c:axId val="0"/>
      </c:bar3DChart>
      <c:catAx>
        <c:axId val="12158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89520"/>
        <c:crosses val="autoZero"/>
        <c:auto val="1"/>
        <c:lblAlgn val="ctr"/>
        <c:lblOffset val="100"/>
        <c:noMultiLvlLbl val="0"/>
      </c:catAx>
      <c:valAx>
        <c:axId val="12158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8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JAN-2024</c:v>
                </c:pt>
                <c:pt idx="1">
                  <c:v>FEB-2024</c:v>
                </c:pt>
                <c:pt idx="2">
                  <c:v>MAR-2024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91</c:v>
                </c:pt>
                <c:pt idx="1">
                  <c:v>101</c:v>
                </c:pt>
                <c:pt idx="2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FC-4B14-9D9A-C544BD6EC6E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3641839"/>
        <c:axId val="2"/>
      </c:lineChart>
      <c:catAx>
        <c:axId val="73364183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3641839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Unit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Inpatient</c:v>
                </c:pt>
              </c:strCache>
            </c:strRef>
          </c:tx>
          <c:spPr>
            <a:gradFill flip="none" rotWithShape="1">
              <a:gsLst>
                <a:gs pos="0">
                  <a:srgbClr val="8599D3"/>
                </a:gs>
                <a:gs pos="100000">
                  <a:srgbClr val="5876AE"/>
                </a:gs>
              </a:gsLst>
              <a:lin ang="5400000" scaled="1"/>
            </a:gra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data_Page1_1_2!$A$2:$A$15</c:f>
              <c:strCache>
                <c:ptCount val="14"/>
                <c:pt idx="0">
                  <c:v>A1</c:v>
                </c:pt>
                <c:pt idx="1">
                  <c:v>A3</c:v>
                </c:pt>
                <c:pt idx="2">
                  <c:v>A4</c:v>
                </c:pt>
                <c:pt idx="3">
                  <c:v>B2</c:v>
                </c:pt>
                <c:pt idx="4">
                  <c:v>C1</c:v>
                </c:pt>
                <c:pt idx="5">
                  <c:v>C2</c:v>
                </c:pt>
                <c:pt idx="6">
                  <c:v>C3</c:v>
                </c:pt>
                <c:pt idx="7">
                  <c:v>CVT</c:v>
                </c:pt>
                <c:pt idx="8">
                  <c:v>D3-1</c:v>
                </c:pt>
                <c:pt idx="9">
                  <c:v>D4-1</c:v>
                </c:pt>
                <c:pt idx="10">
                  <c:v>D4-2</c:v>
                </c:pt>
                <c:pt idx="11">
                  <c:v>EMS-L2</c:v>
                </c:pt>
                <c:pt idx="12">
                  <c:v>Neurovascular Stepdown Unit</c:v>
                </c:pt>
                <c:pt idx="13">
                  <c:v>Other</c:v>
                </c:pt>
              </c:strCache>
            </c:strRef>
          </c:cat>
          <c:val>
            <c:numRef>
              <c:f>data_Page1_1_2!$B$2:$B$15</c:f>
              <c:numCache>
                <c:formatCode>General</c:formatCode>
                <c:ptCount val="14"/>
                <c:pt idx="0">
                  <c:v>5</c:v>
                </c:pt>
                <c:pt idx="1">
                  <c:v>39</c:v>
                </c:pt>
                <c:pt idx="2">
                  <c:v>11</c:v>
                </c:pt>
                <c:pt idx="3">
                  <c:v>29</c:v>
                </c:pt>
                <c:pt idx="4">
                  <c:v>42</c:v>
                </c:pt>
                <c:pt idx="5">
                  <c:v>44</c:v>
                </c:pt>
                <c:pt idx="6">
                  <c:v>25</c:v>
                </c:pt>
                <c:pt idx="7">
                  <c:v>19</c:v>
                </c:pt>
                <c:pt idx="8">
                  <c:v>3</c:v>
                </c:pt>
                <c:pt idx="9">
                  <c:v>22</c:v>
                </c:pt>
                <c:pt idx="10">
                  <c:v>3</c:v>
                </c:pt>
                <c:pt idx="11">
                  <c:v>14</c:v>
                </c:pt>
                <c:pt idx="12">
                  <c:v>8</c:v>
                </c:pt>
                <c:pt idx="1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C-4BBE-8810-2382F21397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33645167"/>
        <c:axId val="2"/>
      </c:barChart>
      <c:catAx>
        <c:axId val="73364516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3645167"/>
        <c:crosses val="autoZero"/>
        <c:crossBetween val="between"/>
      </c:valAx>
      <c:spPr>
        <a:noFill/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72701851094564E-2"/>
          <c:y val="3.6430639544633964E-2"/>
          <c:w val="0.91219341467969284"/>
          <c:h val="0.73582221882429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Cardiac arrest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Sheet1!$D$6:$D$10</c:f>
              <c:strCache>
                <c:ptCount val="5"/>
                <c:pt idx="0">
                  <c:v>A3</c:v>
                </c:pt>
                <c:pt idx="1">
                  <c:v>B2</c:v>
                </c:pt>
                <c:pt idx="2">
                  <c:v>C1</c:v>
                </c:pt>
                <c:pt idx="3">
                  <c:v>CVT</c:v>
                </c:pt>
                <c:pt idx="4">
                  <c:v>Total</c:v>
                </c:pt>
              </c:strCache>
            </c:strRef>
          </c:cat>
          <c:val>
            <c:numRef>
              <c:f>Sheet1!$E$6:$E$10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5-4432-9529-F82BA3987AB5}"/>
            </c:ext>
          </c:extLst>
        </c:ser>
        <c:ser>
          <c:idx val="1"/>
          <c:order val="1"/>
          <c:tx>
            <c:strRef>
              <c:f>Sheet1!$F$5</c:f>
              <c:strCache>
                <c:ptCount val="1"/>
                <c:pt idx="0">
                  <c:v>RRT ACTIVATION </c:v>
                </c:pt>
              </c:strCache>
            </c:strRef>
          </c:tx>
          <c:spPr>
            <a:solidFill>
              <a:srgbClr val="4A88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Sheet1!$D$6:$D$10</c:f>
              <c:strCache>
                <c:ptCount val="5"/>
                <c:pt idx="0">
                  <c:v>A3</c:v>
                </c:pt>
                <c:pt idx="1">
                  <c:v>B2</c:v>
                </c:pt>
                <c:pt idx="2">
                  <c:v>C1</c:v>
                </c:pt>
                <c:pt idx="3">
                  <c:v>CVT</c:v>
                </c:pt>
                <c:pt idx="4">
                  <c:v>Total</c:v>
                </c:pt>
              </c:strCache>
            </c:strRef>
          </c:cat>
          <c:val>
            <c:numRef>
              <c:f>Sheet1!$F$6:$F$10</c:f>
              <c:numCache>
                <c:formatCode>General</c:formatCode>
                <c:ptCount val="5"/>
                <c:pt idx="0">
                  <c:v>39</c:v>
                </c:pt>
                <c:pt idx="1">
                  <c:v>29</c:v>
                </c:pt>
                <c:pt idx="2">
                  <c:v>42</c:v>
                </c:pt>
                <c:pt idx="3">
                  <c:v>10</c:v>
                </c:pt>
                <c:pt idx="4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85-4432-9529-F82BA3987A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9973088"/>
        <c:axId val="1233778784"/>
      </c:barChart>
      <c:catAx>
        <c:axId val="12099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778784"/>
        <c:crosses val="autoZero"/>
        <c:auto val="1"/>
        <c:lblAlgn val="ctr"/>
        <c:lblOffset val="100"/>
        <c:noMultiLvlLbl val="0"/>
      </c:catAx>
      <c:valAx>
        <c:axId val="123377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997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Utilization By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solidFill>
                <a:srgbClr val="3333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3399"/>
              </a:solidFill>
              <a:ln>
                <a:noFill/>
              </a:ln>
            </c:spPr>
          </c:marker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JAN-2024</c:v>
                </c:pt>
                <c:pt idx="1">
                  <c:v>FEB-2024</c:v>
                </c:pt>
                <c:pt idx="2">
                  <c:v>MAR-2024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11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3E-459F-9E08-48950DB51F6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3328432"/>
        <c:axId val="2"/>
      </c:lineChart>
      <c:catAx>
        <c:axId val="1923328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23328432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00641917-E47E-4BD6-AA9E-0E86E2033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39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rtl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rtl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rtl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rtl="1">
              <a:defRPr sz="1200"/>
            </a:lvl1pPr>
          </a:lstStyle>
          <a:p>
            <a:pPr>
              <a:defRPr/>
            </a:pPr>
            <a:fld id="{0375720B-4E13-4855-9BA7-9AA1D8CC64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59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26DAE-23AB-4E18-845A-10ED1795B62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95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72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2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13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3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3737"/>
                </a:solidFill>
              </a:rPr>
              <a:t>NO</a:t>
            </a:r>
            <a:r>
              <a:rPr lang="en-US" sz="3200" baseline="0" dirty="0" smtClean="0">
                <a:solidFill>
                  <a:srgbClr val="FF3737"/>
                </a:solidFill>
              </a:rPr>
              <a:t> ACCURATE PEDIATRIC DATA</a:t>
            </a:r>
            <a:endParaRPr lang="en-US" sz="3200" dirty="0">
              <a:solidFill>
                <a:srgbClr val="FF37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2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29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4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72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5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0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1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B8A4-4191-4B25-B01A-F13BD50637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3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AB26E-28B6-4581-ABAA-B1F371C331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2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E73E-F713-4EEC-A4AF-7859E9CB9A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7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C5DF6-5052-4A42-8BB4-1A8C99B7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4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B1B67-08B2-4A35-855C-D954DD9831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4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4A73-31A1-47AF-9299-6A633A044D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1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3A91F-DDE1-4F73-BFF8-B0BF5D2B62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7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31C31-E744-4F2A-9B74-13E53895CF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4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F5CF8-AD22-4424-901E-988176F650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47D9-054B-4CDB-9B2F-61D3DC38FD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78F24-51CE-478C-B74D-681BF399DF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6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107A58-C4CD-44B2-9BD4-8AB69921A4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7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143271" y="2276872"/>
            <a:ext cx="8786813" cy="2360612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Rapid Response Team Report </a:t>
            </a: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for 1ST Quarter 2024</a:t>
            </a:r>
            <a:endParaRPr 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51" name="Picture 5" descr="C:\Documents and Settings\f89933\Desktop\png-brand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1654"/>
            <a:ext cx="3385741" cy="18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83568" y="5229200"/>
            <a:ext cx="7920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Prepared by Rapid Response Team Coordinator, </a:t>
            </a: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In collaboration with Quality Management Division, Performance Improvement Section.</a:t>
            </a:r>
          </a:p>
        </p:txBody>
      </p:sp>
    </p:spTree>
  </p:cSld>
  <p:clrMapOvr>
    <a:masterClrMapping/>
  </p:clrMapOvr>
  <p:transition advTm="1168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24644"/>
            <a:ext cx="8208912" cy="1815882"/>
          </a:xfr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and Outcomes for Adult </a:t>
            </a:r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Main Building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2800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Q2024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926494"/>
              </p:ext>
            </p:extLst>
          </p:nvPr>
        </p:nvGraphicFramePr>
        <p:xfrm>
          <a:off x="1" y="1268761"/>
          <a:ext cx="9108502" cy="108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Average Length of Stay in ICU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Average of First Responder Arrival Time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715051"/>
              </p:ext>
            </p:extLst>
          </p:nvPr>
        </p:nvGraphicFramePr>
        <p:xfrm>
          <a:off x="1" y="2525076"/>
          <a:ext cx="9108502" cy="1993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In-patient Outcomes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66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Room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359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Decision to Transfer Pt to ICU,</a:t>
                      </a:r>
                    </a:p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Actual Transfer to ICU,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05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Room, DNAR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6353126"/>
                  </a:ext>
                </a:extLst>
              </a:tr>
              <a:tr h="366403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Discharged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Room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1208167"/>
                  </a:ext>
                </a:extLst>
              </a:tr>
              <a:tr h="297005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  280</a:t>
                      </a:r>
                      <a:endParaRPr lang="en-US" dirty="0"/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16425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8787"/>
              </p:ext>
            </p:extLst>
          </p:nvPr>
        </p:nvGraphicFramePr>
        <p:xfrm>
          <a:off x="0" y="4694289"/>
          <a:ext cx="9108503" cy="2163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59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In-patient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ICU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Days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Outcomes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873" marR="7873" marT="787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873" marR="7873" marT="787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798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58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Deceased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41419230"/>
                  </a:ext>
                </a:extLst>
              </a:tr>
              <a:tr h="282158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DNAR</a:t>
                      </a: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155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 ICU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9411859"/>
                  </a:ext>
                </a:extLst>
              </a:tr>
              <a:tr h="321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051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Building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1stQ 2024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calls:30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603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215177"/>
              </p:ext>
            </p:extLst>
          </p:nvPr>
        </p:nvGraphicFramePr>
        <p:xfrm>
          <a:off x="107504" y="1789659"/>
          <a:ext cx="8928992" cy="503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79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 </a:t>
            </a:r>
            <a:b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Main Building by Units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Q2024</a:t>
            </a:r>
            <a:endParaRPr lang="en-US" dirty="0"/>
          </a:p>
        </p:txBody>
      </p:sp>
      <p:graphicFrame>
        <p:nvGraphicFramePr>
          <p:cNvPr id="5" name="chart2.xm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6361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86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34076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and Outcomes for Adult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Main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1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81959"/>
              </p:ext>
            </p:extLst>
          </p:nvPr>
        </p:nvGraphicFramePr>
        <p:xfrm>
          <a:off x="107504" y="4968186"/>
          <a:ext cx="9001000" cy="1701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3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7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Outpatient 28 ICU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Days Outcomes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63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unit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63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0904697"/>
                  </a:ext>
                </a:extLst>
              </a:tr>
              <a:tr h="285203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25386463"/>
                  </a:ext>
                </a:extLst>
              </a:tr>
              <a:tr h="216063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endParaRPr lang="en-US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730234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901044"/>
              </p:ext>
            </p:extLst>
          </p:nvPr>
        </p:nvGraphicFramePr>
        <p:xfrm>
          <a:off x="107504" y="1196752"/>
          <a:ext cx="9036496" cy="1368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6495">
                  <a:extLst>
                    <a:ext uri="{9D8B030D-6E8A-4147-A177-3AD203B41FA5}">
                      <a16:colId xmlns:a16="http://schemas.microsoft.com/office/drawing/2014/main" val="1843383620"/>
                    </a:ext>
                  </a:extLst>
                </a:gridCol>
                <a:gridCol w="4090001">
                  <a:extLst>
                    <a:ext uri="{9D8B030D-6E8A-4147-A177-3AD203B41FA5}">
                      <a16:colId xmlns:a16="http://schemas.microsoft.com/office/drawing/2014/main" val="3019501190"/>
                    </a:ext>
                  </a:extLst>
                </a:gridCol>
              </a:tblGrid>
              <a:tr h="5154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Average Length of Stay in ICU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 Days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7139473"/>
                  </a:ext>
                </a:extLst>
              </a:tr>
              <a:tr h="426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RRT utilization </a:t>
                      </a:r>
                      <a:r>
                        <a:rPr lang="en-US" sz="1400" u="none" strike="noStrike" dirty="0" smtClean="0">
                          <a:effectLst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  Minutes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4641591"/>
                  </a:ext>
                </a:extLst>
              </a:tr>
              <a:tr h="426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Average of First Response Arrival 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 Minutes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8795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67013"/>
              </p:ext>
            </p:extLst>
          </p:nvPr>
        </p:nvGraphicFramePr>
        <p:xfrm>
          <a:off x="107504" y="2708921"/>
          <a:ext cx="9001000" cy="1918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4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4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 patient </a:t>
                      </a:r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Outcomes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55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Room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15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Decision to Transfer Pt to ICU,</a:t>
                      </a:r>
                    </a:p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Actual Transfer to ICU,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38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DEM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9674533"/>
                  </a:ext>
                </a:extLst>
              </a:tr>
              <a:tr h="231820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Admission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ward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30987683"/>
                  </a:ext>
                </a:extLst>
              </a:tr>
              <a:tr h="303202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DNAR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3800745"/>
                  </a:ext>
                </a:extLst>
              </a:tr>
              <a:tr h="339285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164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1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9374"/>
            <a:ext cx="8712968" cy="158417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Team Utilization for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KACOLD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2024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calls:212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068014"/>
              </p:ext>
            </p:extLst>
          </p:nvPr>
        </p:nvGraphicFramePr>
        <p:xfrm flipV="1">
          <a:off x="8604448" y="6669360"/>
          <a:ext cx="288032" cy="18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01785"/>
              </p:ext>
            </p:extLst>
          </p:nvPr>
        </p:nvGraphicFramePr>
        <p:xfrm>
          <a:off x="755576" y="1733550"/>
          <a:ext cx="7762875" cy="421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49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In-Patients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KACOLD by Units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2024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323179"/>
              </p:ext>
            </p:extLst>
          </p:nvPr>
        </p:nvGraphicFramePr>
        <p:xfrm>
          <a:off x="233362" y="1417638"/>
          <a:ext cx="8731126" cy="496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37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Versus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Codes(Cardiac Arrest)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Units in KACOLD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Q2024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94194"/>
              </p:ext>
            </p:extLst>
          </p:nvPr>
        </p:nvGraphicFramePr>
        <p:xfrm>
          <a:off x="179512" y="1628800"/>
          <a:ext cx="8964488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892480" cy="1235839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and Outcomes for Adult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KACOLD 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69359"/>
              </p:ext>
            </p:extLst>
          </p:nvPr>
        </p:nvGraphicFramePr>
        <p:xfrm>
          <a:off x="107505" y="2499150"/>
          <a:ext cx="9073008" cy="1793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1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7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In-patient Outcomes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30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Room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316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Decision to Transfer Pt to ICU,</a:t>
                      </a:r>
                    </a:p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Actual Transfer to ICU,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8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Stayed in Room,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DNAR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8253869"/>
                  </a:ext>
                </a:extLst>
              </a:tr>
              <a:tr h="268306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38658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178781"/>
              </p:ext>
            </p:extLst>
          </p:nvPr>
        </p:nvGraphicFramePr>
        <p:xfrm>
          <a:off x="107506" y="4509119"/>
          <a:ext cx="9036494" cy="2528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20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patient 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ICU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Days Outcomes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873" marR="7873" marT="787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Percentage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936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 to Unit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858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DNAR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ICU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5794809"/>
                  </a:ext>
                </a:extLst>
              </a:tr>
              <a:tr h="377701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Deceased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02111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606094"/>
              </p:ext>
            </p:extLst>
          </p:nvPr>
        </p:nvGraphicFramePr>
        <p:xfrm>
          <a:off x="107505" y="1124745"/>
          <a:ext cx="9073008" cy="1158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5563">
                  <a:extLst>
                    <a:ext uri="{9D8B030D-6E8A-4147-A177-3AD203B41FA5}">
                      <a16:colId xmlns:a16="http://schemas.microsoft.com/office/drawing/2014/main" val="3968241452"/>
                    </a:ext>
                  </a:extLst>
                </a:gridCol>
                <a:gridCol w="3477445">
                  <a:extLst>
                    <a:ext uri="{9D8B030D-6E8A-4147-A177-3AD203B41FA5}">
                      <a16:colId xmlns:a16="http://schemas.microsoft.com/office/drawing/2014/main" val="369488090"/>
                    </a:ext>
                  </a:extLst>
                </a:gridCol>
              </a:tblGrid>
              <a:tr h="2547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Average Length of Stay in ICU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7 Days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6378059"/>
                  </a:ext>
                </a:extLst>
              </a:tr>
              <a:tr h="4518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RRT utilization </a:t>
                      </a:r>
                      <a:r>
                        <a:rPr lang="en-US" sz="1400" u="none" strike="noStrike" dirty="0" smtClean="0">
                          <a:effectLst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  Minutes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6903915"/>
                  </a:ext>
                </a:extLst>
              </a:tr>
              <a:tr h="4518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Average of First Response Arrival 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 Minutes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9398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4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20" cy="115212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KACOLD by Units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Q2024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calls :21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608160"/>
              </p:ext>
            </p:extLst>
          </p:nvPr>
        </p:nvGraphicFramePr>
        <p:xfrm>
          <a:off x="690562" y="1733550"/>
          <a:ext cx="7762875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0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Out-Patients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KACOLD 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 1st Q 2024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692256"/>
              </p:ext>
            </p:extLst>
          </p:nvPr>
        </p:nvGraphicFramePr>
        <p:xfrm>
          <a:off x="233362" y="1733550"/>
          <a:ext cx="8677275" cy="479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30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Versus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ADULT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In-Patients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Codes by Quarters </a:t>
            </a:r>
            <a:r>
              <a:rPr lang="en-US" sz="2400" b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1ST Q 2024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4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95635"/>
              </p:ext>
            </p:extLst>
          </p:nvPr>
        </p:nvGraphicFramePr>
        <p:xfrm>
          <a:off x="0" y="1052736"/>
          <a:ext cx="90364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94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1592"/>
            <a:ext cx="8496944" cy="1087924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Team Utilization and Outcomes  for Adult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KACOLD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Q2024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26773"/>
              </p:ext>
            </p:extLst>
          </p:nvPr>
        </p:nvGraphicFramePr>
        <p:xfrm>
          <a:off x="539552" y="4149082"/>
          <a:ext cx="8424936" cy="2579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3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Out-patient Outcomes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901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 to DEM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901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Location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8805623"/>
                  </a:ext>
                </a:extLst>
              </a:tr>
              <a:tr h="216590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5581690"/>
                  </a:ext>
                </a:extLst>
              </a:tr>
              <a:tr h="285212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0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6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590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569229"/>
                  </a:ext>
                </a:extLst>
              </a:tr>
              <a:tr h="283068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523296"/>
                  </a:ext>
                </a:extLst>
              </a:tr>
              <a:tr h="214445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8358992"/>
                  </a:ext>
                </a:extLst>
              </a:tr>
              <a:tr h="214445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82641238"/>
                  </a:ext>
                </a:extLst>
              </a:tr>
              <a:tr h="216590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51131286"/>
                  </a:ext>
                </a:extLst>
              </a:tr>
              <a:tr h="216590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533265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5FE3C3-7127-6F45-A446-B0B4CC0F1F32}"/>
              </a:ext>
            </a:extLst>
          </p:cNvPr>
          <p:cNvSpPr txBox="1"/>
          <p:nvPr/>
        </p:nvSpPr>
        <p:spPr>
          <a:xfrm>
            <a:off x="3086100" y="464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306404"/>
              </p:ext>
            </p:extLst>
          </p:nvPr>
        </p:nvGraphicFramePr>
        <p:xfrm>
          <a:off x="323528" y="1484784"/>
          <a:ext cx="8568952" cy="21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3067">
                  <a:extLst>
                    <a:ext uri="{9D8B030D-6E8A-4147-A177-3AD203B41FA5}">
                      <a16:colId xmlns:a16="http://schemas.microsoft.com/office/drawing/2014/main" val="1257313072"/>
                    </a:ext>
                  </a:extLst>
                </a:gridCol>
                <a:gridCol w="3115885">
                  <a:extLst>
                    <a:ext uri="{9D8B030D-6E8A-4147-A177-3AD203B41FA5}">
                      <a16:colId xmlns:a16="http://schemas.microsoft.com/office/drawing/2014/main" val="485866598"/>
                    </a:ext>
                  </a:extLst>
                </a:gridCol>
              </a:tblGrid>
              <a:tr h="446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RRT utilization </a:t>
                      </a:r>
                      <a:r>
                        <a:rPr lang="en-US" sz="1400" u="none" strike="noStrike" dirty="0" smtClean="0">
                          <a:effectLst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97 Minutes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115054"/>
                  </a:ext>
                </a:extLst>
              </a:tr>
              <a:tr h="446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Average of First Response Arrival 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7 Minutes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872674"/>
                  </a:ext>
                </a:extLst>
              </a:tr>
              <a:tr h="1267288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60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7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400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 East-wing In-Patients </a:t>
            </a: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/>
            </a:r>
            <a:b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Adult 1</a:t>
            </a:r>
            <a:r>
              <a:rPr lang="en-US" sz="6600" b="1" baseline="30000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st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 Q2024</a:t>
            </a:r>
            <a:endParaRPr lang="en-US" sz="6600" b="1" dirty="0">
              <a:latin typeface="Candara" panose="020E0502030303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36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116633"/>
            <a:ext cx="7812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for Adult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In-Patients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East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Wing 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Q2024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calls:115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687035"/>
              </p:ext>
            </p:extLst>
          </p:nvPr>
        </p:nvGraphicFramePr>
        <p:xfrm>
          <a:off x="179512" y="1772816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12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608" y="101928"/>
            <a:ext cx="8100392" cy="1094824"/>
          </a:xfrm>
        </p:spPr>
        <p:txBody>
          <a:bodyPr>
            <a:noAutofit/>
          </a:bodyPr>
          <a:lstStyle/>
          <a:p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</a:t>
            </a:r>
            <a:b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East Wing by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Q2024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396174"/>
              </p:ext>
            </p:extLst>
          </p:nvPr>
        </p:nvGraphicFramePr>
        <p:xfrm>
          <a:off x="233362" y="1412776"/>
          <a:ext cx="887514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1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286284"/>
              </p:ext>
            </p:extLst>
          </p:nvPr>
        </p:nvGraphicFramePr>
        <p:xfrm>
          <a:off x="323528" y="1484784"/>
          <a:ext cx="8568952" cy="1152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2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3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Average Length of Stay For RRT Patients in ICU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 Days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Average RRT Cycle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  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Average of First Responder Arrival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 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837726"/>
              </p:ext>
            </p:extLst>
          </p:nvPr>
        </p:nvGraphicFramePr>
        <p:xfrm>
          <a:off x="323528" y="2943090"/>
          <a:ext cx="8568951" cy="152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9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38">
                  <a:extLst>
                    <a:ext uri="{9D8B030D-6E8A-4147-A177-3AD203B41FA5}">
                      <a16:colId xmlns:a16="http://schemas.microsoft.com/office/drawing/2014/main" val="1043548833"/>
                    </a:ext>
                  </a:extLst>
                </a:gridCol>
                <a:gridCol w="101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83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Inpatient Outcome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472">
                <a:tc gridSpan="2"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Room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72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 Room ,DNAR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365" marR="7365" marT="736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1043922"/>
                  </a:ext>
                </a:extLst>
              </a:tr>
              <a:tr h="454703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Decision to Transfer Pt to ICU,</a:t>
                      </a:r>
                    </a:p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Actual Transfer to ICU,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365" marR="7365" marT="736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29">
                <a:tc gridSpan="2"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24742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427049"/>
              </p:ext>
            </p:extLst>
          </p:nvPr>
        </p:nvGraphicFramePr>
        <p:xfrm>
          <a:off x="302798" y="4869155"/>
          <a:ext cx="8589681" cy="1899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6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28 Day Outcomes</a:t>
                      </a:r>
                      <a:endParaRPr lang="en-US" sz="14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Number</a:t>
                      </a:r>
                      <a:endParaRPr lang="en-US" sz="14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Percentage</a:t>
                      </a:r>
                      <a:endParaRPr lang="en-US" sz="14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610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Transferred to Unit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4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Deceased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9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DNAR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5134044"/>
                  </a:ext>
                </a:extLst>
              </a:tr>
              <a:tr h="2657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2963096"/>
                  </a:ext>
                </a:extLst>
              </a:tr>
              <a:tr h="265747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35045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268826" y="224499"/>
            <a:ext cx="7263614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Rapid Response Team Utilization and Outcomes for Adult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In-Patients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 East Wing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Versus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Codes(Cardiac Arrest)by Units in East Wing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Q2024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562152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75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400600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>Pediatric In/Out-Patients </a:t>
            </a:r>
            <a:b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>in Main Building</a:t>
            </a:r>
            <a:b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baseline="30000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1st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 Q 2024</a:t>
            </a:r>
            <a:endParaRPr lang="en-US" sz="6600" b="1" dirty="0">
              <a:latin typeface="Candara" panose="020E0502030303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0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1663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Team Utilization for Pediatric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1st Q 2024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calls:165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549564"/>
              </p:ext>
            </p:extLst>
          </p:nvPr>
        </p:nvGraphicFramePr>
        <p:xfrm>
          <a:off x="251520" y="1772816"/>
          <a:ext cx="82809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95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11663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Pediatric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Building 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Q2024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607960"/>
              </p:ext>
            </p:extLst>
          </p:nvPr>
        </p:nvGraphicFramePr>
        <p:xfrm>
          <a:off x="323527" y="1340768"/>
          <a:ext cx="849694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1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815882"/>
          </a:xfr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 and Outcomes  for Pediatric </a:t>
            </a:r>
            <a:r>
              <a:rPr 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In-Patients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Main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Building 1</a:t>
            </a:r>
            <a:r>
              <a:rPr lang="en-US" sz="2800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2024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42924"/>
              </p:ext>
            </p:extLst>
          </p:nvPr>
        </p:nvGraphicFramePr>
        <p:xfrm>
          <a:off x="1403648" y="1196752"/>
          <a:ext cx="7272808" cy="1008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Length of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ICU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 Days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 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of First Responder Arrival Time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 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144999"/>
              </p:ext>
            </p:extLst>
          </p:nvPr>
        </p:nvGraphicFramePr>
        <p:xfrm>
          <a:off x="1331640" y="2564905"/>
          <a:ext cx="7272808" cy="1428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In-patient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92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Location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934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Decision to Transfer Pt to ICU, Actual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 to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ICU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1058975"/>
                  </a:ext>
                </a:extLst>
              </a:tr>
              <a:tr h="2907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7374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94193"/>
              </p:ext>
            </p:extLst>
          </p:nvPr>
        </p:nvGraphicFramePr>
        <p:xfrm>
          <a:off x="1331640" y="4293099"/>
          <a:ext cx="7272808" cy="2285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8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3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Inpatient 28 ICU Days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56"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Transferred to 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25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DNAR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6644810"/>
                  </a:ext>
                </a:extLst>
              </a:tr>
              <a:tr h="33074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Deceased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1309892"/>
                  </a:ext>
                </a:extLst>
              </a:tr>
              <a:tr h="33074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Stayed in ICU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2004466"/>
                  </a:ext>
                </a:extLst>
              </a:tr>
              <a:tr h="47155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2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5040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Versus 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</a:t>
            </a:r>
            <a:r>
              <a:rPr lang="en-US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Codes by Quarters for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Q2024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131763"/>
              </p:ext>
            </p:extLst>
          </p:nvPr>
        </p:nvGraphicFramePr>
        <p:xfrm>
          <a:off x="104079" y="1196752"/>
          <a:ext cx="8860409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77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18864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Pediatric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Building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Q 2024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 calls: 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57511"/>
              </p:ext>
            </p:extLst>
          </p:nvPr>
        </p:nvGraphicFramePr>
        <p:xfrm>
          <a:off x="9144000" y="6957392"/>
          <a:ext cx="8659118" cy="471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668796"/>
              </p:ext>
            </p:extLst>
          </p:nvPr>
        </p:nvGraphicFramePr>
        <p:xfrm>
          <a:off x="683568" y="1733550"/>
          <a:ext cx="7769869" cy="486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18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8864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Pediatric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Building 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 1st Q2024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751075"/>
              </p:ext>
            </p:extLst>
          </p:nvPr>
        </p:nvGraphicFramePr>
        <p:xfrm>
          <a:off x="233362" y="1733550"/>
          <a:ext cx="8731126" cy="486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53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87625" y="-171400"/>
            <a:ext cx="7140259" cy="2677656"/>
          </a:xfr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Response Team Utilization and Outcomes   for Pediatric </a:t>
            </a:r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Main Building 1st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Q2024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448807"/>
              </p:ext>
            </p:extLst>
          </p:nvPr>
        </p:nvGraphicFramePr>
        <p:xfrm>
          <a:off x="1248164" y="1988841"/>
          <a:ext cx="7079720" cy="1440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6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3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673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44979"/>
                  </a:ext>
                </a:extLst>
              </a:tr>
              <a:tr h="291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Length of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Stay  in ICU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 Days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702326"/>
                  </a:ext>
                </a:extLst>
              </a:tr>
              <a:tr h="291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RRT Cycle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 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of First Responder Arrival Time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 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967598"/>
              </p:ext>
            </p:extLst>
          </p:nvPr>
        </p:nvGraphicFramePr>
        <p:xfrm>
          <a:off x="1248163" y="3746067"/>
          <a:ext cx="7212269" cy="3035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437">
                  <a:extLst>
                    <a:ext uri="{9D8B030D-6E8A-4147-A177-3AD203B41FA5}">
                      <a16:colId xmlns:a16="http://schemas.microsoft.com/office/drawing/2014/main" val="2717636057"/>
                    </a:ext>
                  </a:extLst>
                </a:gridCol>
                <a:gridCol w="2085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4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501">
                <a:tc grid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Outpatient Outcome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856">
                <a:tc gridSpan="2"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DEM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434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Decision Transfer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ICU,Actual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transfer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00857318"/>
                  </a:ext>
                </a:extLst>
              </a:tr>
              <a:tr h="1884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to ICU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28530999"/>
                  </a:ext>
                </a:extLst>
              </a:tr>
              <a:tr h="627039">
                <a:tc gridSpan="2">
                  <a:txBody>
                    <a:bodyPr/>
                    <a:lstStyle/>
                    <a:p>
                      <a:pPr marL="0" marR="0" indent="-457200" algn="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94207469"/>
                  </a:ext>
                </a:extLst>
              </a:tr>
              <a:tr h="268731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8518261"/>
                  </a:ext>
                </a:extLst>
              </a:tr>
              <a:tr h="303354">
                <a:tc gridSpan="2"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Day OUTCOME</a:t>
                      </a:r>
                      <a:endParaRPr lang="en-US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64244198"/>
                  </a:ext>
                </a:extLst>
              </a:tr>
              <a:tr h="286108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Transferred to unit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32771143"/>
                  </a:ext>
                </a:extLst>
              </a:tr>
              <a:tr h="278062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59149833"/>
                  </a:ext>
                </a:extLst>
              </a:tr>
              <a:tr h="268731">
                <a:tc gridSpan="2"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122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1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400600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>Pediatric 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Out-Patients </a:t>
            </a: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/>
            </a:r>
            <a:b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>in 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KACOLD 1st</a:t>
            </a:r>
            <a:r>
              <a:rPr lang="en-US" sz="6600" b="1" baseline="30000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 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Q2024</a:t>
            </a:r>
            <a:endParaRPr lang="en-US" sz="6600" b="1" dirty="0">
              <a:latin typeface="Candara" panose="020E0502030303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23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60648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Pediatric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KACOLD by Units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2024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RRT CALLS</a:t>
            </a:r>
          </a:p>
        </p:txBody>
      </p:sp>
    </p:spTree>
    <p:extLst>
      <p:ext uri="{BB962C8B-B14F-4D97-AF65-F5344CB8AC3E}">
        <p14:creationId xmlns:p14="http://schemas.microsoft.com/office/powerpoint/2010/main" val="1162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3570" y="692696"/>
            <a:ext cx="91440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>Pediatric 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In Patients </a:t>
            </a: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/>
            </a:r>
            <a:b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>
                <a:latin typeface="Candara" panose="020E0502030303020204" pitchFamily="34" charset="0"/>
                <a:cs typeface="Arabic Typesetting" panose="03020402040406030203" pitchFamily="66" charset="-78"/>
              </a:rPr>
              <a:t>in </a:t>
            </a:r>
            <a:r>
              <a:rPr lang="en-US" sz="6600" b="1" dirty="0" smtClean="0">
                <a:latin typeface="Candara" panose="020E0502030303020204" pitchFamily="34" charset="0"/>
                <a:cs typeface="Arabic Typesetting" panose="03020402040406030203" pitchFamily="66" charset="-78"/>
              </a:rPr>
              <a:t>KFNCCC 1st Q 2024</a:t>
            </a:r>
            <a:endParaRPr lang="en-US" sz="6600" b="1" dirty="0">
              <a:latin typeface="Candara" panose="020E0502030303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24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260648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Pediatric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KFNCCC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Q2024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calls:101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519364"/>
              </p:ext>
            </p:extLst>
          </p:nvPr>
        </p:nvGraphicFramePr>
        <p:xfrm>
          <a:off x="683568" y="1733550"/>
          <a:ext cx="7769869" cy="471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42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18864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Pediatric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KFNCCC 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Q2024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856361"/>
              </p:ext>
            </p:extLst>
          </p:nvPr>
        </p:nvGraphicFramePr>
        <p:xfrm>
          <a:off x="233362" y="1733550"/>
          <a:ext cx="8731126" cy="479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88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59629" y="260648"/>
            <a:ext cx="7128794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and Outcomes for Pediatric</a:t>
            </a:r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In-Patients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KFNCCC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2800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Q2024</a:t>
            </a:r>
            <a:endParaRPr 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469511"/>
              </p:ext>
            </p:extLst>
          </p:nvPr>
        </p:nvGraphicFramePr>
        <p:xfrm>
          <a:off x="1043609" y="2708920"/>
          <a:ext cx="7272807" cy="158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4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82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In-patient Outcomes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9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Room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79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Decision to Transfer Pt to ICU, Actual Transfer to ICU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784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192483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22614"/>
              </p:ext>
            </p:extLst>
          </p:nvPr>
        </p:nvGraphicFramePr>
        <p:xfrm>
          <a:off x="1043609" y="1268760"/>
          <a:ext cx="7272807" cy="122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5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Length of Stay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 Days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0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RRT Cycle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 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of First Responder Arrival Time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 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45580"/>
              </p:ext>
            </p:extLst>
          </p:nvPr>
        </p:nvGraphicFramePr>
        <p:xfrm>
          <a:off x="1043609" y="4653139"/>
          <a:ext cx="7272807" cy="1957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8885">
                  <a:extLst>
                    <a:ext uri="{9D8B030D-6E8A-4147-A177-3AD203B41FA5}">
                      <a16:colId xmlns:a16="http://schemas.microsoft.com/office/drawing/2014/main" val="3559950156"/>
                    </a:ext>
                  </a:extLst>
                </a:gridCol>
                <a:gridCol w="1689814">
                  <a:extLst>
                    <a:ext uri="{9D8B030D-6E8A-4147-A177-3AD203B41FA5}">
                      <a16:colId xmlns:a16="http://schemas.microsoft.com/office/drawing/2014/main" val="2148827278"/>
                    </a:ext>
                  </a:extLst>
                </a:gridCol>
                <a:gridCol w="2204108">
                  <a:extLst>
                    <a:ext uri="{9D8B030D-6E8A-4147-A177-3AD203B41FA5}">
                      <a16:colId xmlns:a16="http://schemas.microsoft.com/office/drawing/2014/main" val="4228745051"/>
                    </a:ext>
                  </a:extLst>
                </a:gridCol>
              </a:tblGrid>
              <a:tr h="39005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KFNCCC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Inpatient 28 ICU Days Outcome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00304"/>
                  </a:ext>
                </a:extLst>
              </a:tr>
              <a:tr h="34198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Transferred to Unit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05653822"/>
                  </a:ext>
                </a:extLst>
              </a:tr>
              <a:tr h="27086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Stayed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ICU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16659411"/>
                  </a:ext>
                </a:extLst>
              </a:tr>
              <a:tr h="27086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Deceased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38821861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DNAR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0782266"/>
                  </a:ext>
                </a:extLst>
              </a:tr>
              <a:tr h="2708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81300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1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188640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Pediatric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KFNCCC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Q 2024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calls:15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731986"/>
              </p:ext>
            </p:extLst>
          </p:nvPr>
        </p:nvGraphicFramePr>
        <p:xfrm>
          <a:off x="683568" y="1733550"/>
          <a:ext cx="7769869" cy="486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29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08912" cy="10081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Cardiac </a:t>
            </a:r>
            <a:r>
              <a:rPr lang="en-US" sz="3200" b="1" dirty="0">
                <a:latin typeface="Arial Narrow" panose="020B0606020202030204" pitchFamily="34" charset="0"/>
              </a:rPr>
              <a:t>Arrest Event </a:t>
            </a:r>
            <a:r>
              <a:rPr lang="en-US" sz="3200" b="1" dirty="0" smtClean="0">
                <a:latin typeface="Arial Narrow" panose="020B0606020202030204" pitchFamily="34" charset="0"/>
              </a:rPr>
              <a:t> Inpatient Area </a:t>
            </a:r>
            <a:r>
              <a:rPr lang="en-US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with</a:t>
            </a:r>
            <a:r>
              <a:rPr lang="en-US" sz="3200" b="1" dirty="0" smtClean="0">
                <a:latin typeface="Arial Narrow" panose="020B0606020202030204" pitchFamily="34" charset="0"/>
              </a:rPr>
              <a:t> </a:t>
            </a:r>
            <a:r>
              <a:rPr lang="en-US" sz="3200" b="1" dirty="0">
                <a:latin typeface="Arial Narrow" panose="020B0606020202030204" pitchFamily="34" charset="0"/>
              </a:rPr>
              <a:t>and </a:t>
            </a:r>
            <a:r>
              <a:rPr lang="en-US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without</a:t>
            </a:r>
            <a:r>
              <a:rPr lang="en-US" sz="3200" b="1" dirty="0">
                <a:latin typeface="Arial Narrow" panose="020B0606020202030204" pitchFamily="34" charset="0"/>
              </a:rPr>
              <a:t> RRT Activation </a:t>
            </a:r>
            <a:r>
              <a:rPr lang="en-US" sz="3200" b="1" dirty="0" smtClean="0">
                <a:latin typeface="Arial Narrow" panose="020B0606020202030204" pitchFamily="34" charset="0"/>
              </a:rPr>
              <a:t>for 1STQ 2024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4070109"/>
              </p:ext>
            </p:extLst>
          </p:nvPr>
        </p:nvGraphicFramePr>
        <p:xfrm>
          <a:off x="35496" y="1556792"/>
          <a:ext cx="87849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9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69269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Pediatric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KFNCCC by Units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Q 2024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709732"/>
              </p:ext>
            </p:extLst>
          </p:nvPr>
        </p:nvGraphicFramePr>
        <p:xfrm>
          <a:off x="233363" y="1844824"/>
          <a:ext cx="858711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0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568" y="-93822"/>
            <a:ext cx="7992888" cy="1815882"/>
          </a:xfr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and Outcomes for Pediatric </a:t>
            </a:r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Out-Patients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KFNCCC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Q2024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597682"/>
              </p:ext>
            </p:extLst>
          </p:nvPr>
        </p:nvGraphicFramePr>
        <p:xfrm>
          <a:off x="1120356" y="980731"/>
          <a:ext cx="7340075" cy="1296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1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Length of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ICU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 Days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 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of First Responder Arrival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 Minutes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6D3E20-ADE9-416F-900D-020A71AC7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5538"/>
              </p:ext>
            </p:extLst>
          </p:nvPr>
        </p:nvGraphicFramePr>
        <p:xfrm>
          <a:off x="1151586" y="2796614"/>
          <a:ext cx="7308845" cy="1858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1583">
                  <a:extLst>
                    <a:ext uri="{9D8B030D-6E8A-4147-A177-3AD203B41FA5}">
                      <a16:colId xmlns:a16="http://schemas.microsoft.com/office/drawing/2014/main" val="3198873534"/>
                    </a:ext>
                  </a:extLst>
                </a:gridCol>
                <a:gridCol w="1287479">
                  <a:extLst>
                    <a:ext uri="{9D8B030D-6E8A-4147-A177-3AD203B41FA5}">
                      <a16:colId xmlns:a16="http://schemas.microsoft.com/office/drawing/2014/main" val="515449786"/>
                    </a:ext>
                  </a:extLst>
                </a:gridCol>
                <a:gridCol w="2629783">
                  <a:extLst>
                    <a:ext uri="{9D8B030D-6E8A-4147-A177-3AD203B41FA5}">
                      <a16:colId xmlns:a16="http://schemas.microsoft.com/office/drawing/2014/main" val="973616941"/>
                    </a:ext>
                  </a:extLst>
                </a:gridCol>
              </a:tblGrid>
              <a:tr h="17807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Outpatient Outcome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1696430"/>
                  </a:ext>
                </a:extLst>
              </a:tr>
              <a:tr h="416132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Decision to Transfer Pt to ICU, Actual Transfer to ICU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9638926"/>
                  </a:ext>
                </a:extLst>
              </a:tr>
              <a:tr h="292255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Admission to Ward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59175347"/>
                  </a:ext>
                </a:extLst>
              </a:tr>
              <a:tr h="256587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Stayed in Location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62374240"/>
                  </a:ext>
                </a:extLst>
              </a:tr>
              <a:tr h="256587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  to DEM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29357554"/>
                  </a:ext>
                </a:extLst>
              </a:tr>
              <a:tr h="384880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88899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56D3E20-ADE9-416F-900D-020A71AC7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968996"/>
              </p:ext>
            </p:extLst>
          </p:nvPr>
        </p:nvGraphicFramePr>
        <p:xfrm>
          <a:off x="1151584" y="5013178"/>
          <a:ext cx="7308847" cy="1584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3051">
                  <a:extLst>
                    <a:ext uri="{9D8B030D-6E8A-4147-A177-3AD203B41FA5}">
                      <a16:colId xmlns:a16="http://schemas.microsoft.com/office/drawing/2014/main" val="3198873534"/>
                    </a:ext>
                  </a:extLst>
                </a:gridCol>
                <a:gridCol w="1337117">
                  <a:extLst>
                    <a:ext uri="{9D8B030D-6E8A-4147-A177-3AD203B41FA5}">
                      <a16:colId xmlns:a16="http://schemas.microsoft.com/office/drawing/2014/main" val="515449786"/>
                    </a:ext>
                  </a:extLst>
                </a:gridCol>
                <a:gridCol w="2418679">
                  <a:extLst>
                    <a:ext uri="{9D8B030D-6E8A-4147-A177-3AD203B41FA5}">
                      <a16:colId xmlns:a16="http://schemas.microsoft.com/office/drawing/2014/main" val="973616941"/>
                    </a:ext>
                  </a:extLst>
                </a:gridCol>
              </a:tblGrid>
              <a:tr h="63192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KFNCCC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Out-patient 28 ICU Days Outcome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</a:t>
                      </a:r>
                    </a:p>
                    <a:p>
                      <a:pPr marL="0" algn="ctr" defTabSz="914400" rtl="0" eaLnBrk="1" fontAlgn="t" latinLnBrk="0" hangingPunct="1"/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1696430"/>
                  </a:ext>
                </a:extLst>
              </a:tr>
              <a:tr h="476102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Transferred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Unit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03834096"/>
                  </a:ext>
                </a:extLst>
              </a:tr>
              <a:tr h="476437">
                <a:tc>
                  <a:txBody>
                    <a:bodyPr/>
                    <a:lstStyle/>
                    <a:p>
                      <a:pPr marL="0" marR="0" indent="-4572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8213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2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08920"/>
            <a:ext cx="5256584" cy="1362075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Arial Black" panose="020B0A04020102020204" pitchFamily="34" charset="0"/>
                <a:cs typeface="Arabic Typesetting" panose="03020402040406030203" pitchFamily="66" charset="-78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7463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59" y="476672"/>
            <a:ext cx="8281616" cy="10081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Cardiac </a:t>
            </a:r>
            <a:r>
              <a:rPr lang="en-US" sz="3200" b="1" dirty="0">
                <a:latin typeface="Arial Narrow" panose="020B0606020202030204" pitchFamily="34" charset="0"/>
              </a:rPr>
              <a:t>Arrest Event </a:t>
            </a:r>
            <a:r>
              <a:rPr lang="en-US" sz="3200" b="1" dirty="0" smtClean="0">
                <a:latin typeface="Arial Narrow" panose="020B0606020202030204" pitchFamily="34" charset="0"/>
              </a:rPr>
              <a:t> Outpatient Area </a:t>
            </a:r>
            <a:r>
              <a:rPr lang="en-US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with</a:t>
            </a:r>
            <a:r>
              <a:rPr lang="en-US" sz="3200" b="1" dirty="0" smtClean="0">
                <a:latin typeface="Arial Narrow" panose="020B0606020202030204" pitchFamily="34" charset="0"/>
              </a:rPr>
              <a:t> </a:t>
            </a:r>
            <a:r>
              <a:rPr lang="en-US" sz="3200" b="1" dirty="0">
                <a:latin typeface="Arial Narrow" panose="020B0606020202030204" pitchFamily="34" charset="0"/>
              </a:rPr>
              <a:t>and </a:t>
            </a:r>
            <a:r>
              <a:rPr lang="en-US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without</a:t>
            </a:r>
            <a:r>
              <a:rPr lang="en-US" sz="3200" b="1" dirty="0">
                <a:latin typeface="Arial Narrow" panose="020B0606020202030204" pitchFamily="34" charset="0"/>
              </a:rPr>
              <a:t> RRT Activation </a:t>
            </a:r>
            <a:r>
              <a:rPr lang="en-US" sz="3200" b="1" dirty="0" smtClean="0">
                <a:latin typeface="Arial Narrow" panose="020B0606020202030204" pitchFamily="34" charset="0"/>
              </a:rPr>
              <a:t>for 1ST Q2024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8069972"/>
              </p:ext>
            </p:extLst>
          </p:nvPr>
        </p:nvGraphicFramePr>
        <p:xfrm>
          <a:off x="179512" y="1628800"/>
          <a:ext cx="871366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88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80"/>
            <a:ext cx="8215064" cy="105152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Code for Intubation with/without RRT Activation Q1st 2024 (</a:t>
            </a:r>
            <a:r>
              <a:rPr lang="en-US" sz="3600" b="1" dirty="0" err="1" smtClean="0">
                <a:latin typeface="Arial Narrow" panose="020B0606020202030204" pitchFamily="34" charset="0"/>
              </a:rPr>
              <a:t>In&amp;Out</a:t>
            </a:r>
            <a:r>
              <a:rPr lang="en-US" sz="3600" b="1" dirty="0" smtClean="0">
                <a:latin typeface="Arial Narrow" panose="020B0606020202030204" pitchFamily="34" charset="0"/>
              </a:rPr>
              <a:t> Patients)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731589"/>
              </p:ext>
            </p:extLst>
          </p:nvPr>
        </p:nvGraphicFramePr>
        <p:xfrm>
          <a:off x="179512" y="1772815"/>
          <a:ext cx="8964488" cy="455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60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1655" cy="69269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</a:t>
            </a:r>
            <a:r>
              <a:rPr 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Response Team Utilization for Adult </a:t>
            </a:r>
            <a:br>
              <a:rPr 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1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In-Patients</a:t>
            </a:r>
            <a:r>
              <a:rPr 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Main </a:t>
            </a:r>
            <a:r>
              <a:rPr lang="en-US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Building 1</a:t>
            </a:r>
            <a:r>
              <a:rPr lang="en-US" sz="31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lang="en-US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Q2024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Number of calls-280</a:t>
            </a:r>
            <a:endParaRPr lang="en-US" dirty="0"/>
          </a:p>
        </p:txBody>
      </p:sp>
      <p:graphicFrame>
        <p:nvGraphicFramePr>
          <p:cNvPr id="6" name="chart1.xm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770369"/>
              </p:ext>
            </p:extLst>
          </p:nvPr>
        </p:nvGraphicFramePr>
        <p:xfrm>
          <a:off x="35496" y="1340768"/>
          <a:ext cx="8928992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61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</a:t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Building by Units 1st Q2024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6" name="chart2.xm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174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9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224136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Versus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Codes(cardiac Arrest)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Units in Main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2024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88535"/>
              </p:ext>
            </p:extLst>
          </p:nvPr>
        </p:nvGraphicFramePr>
        <p:xfrm>
          <a:off x="-1986" y="1700808"/>
          <a:ext cx="8894466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70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43720</TotalTime>
  <Words>1466</Words>
  <Application>Microsoft Office PowerPoint</Application>
  <PresentationFormat>On-screen Show (4:3)</PresentationFormat>
  <Paragraphs>460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Arabic Typesetting</vt:lpstr>
      <vt:lpstr>Arial</vt:lpstr>
      <vt:lpstr>Arial Black</vt:lpstr>
      <vt:lpstr>Arial Narrow</vt:lpstr>
      <vt:lpstr>Calibri</vt:lpstr>
      <vt:lpstr>Californian FB</vt:lpstr>
      <vt:lpstr>Cambria</vt:lpstr>
      <vt:lpstr>Candara</vt:lpstr>
      <vt:lpstr>Times New Roman</vt:lpstr>
      <vt:lpstr>Verdana</vt:lpstr>
      <vt:lpstr>Office Theme</vt:lpstr>
      <vt:lpstr>Rapid Response Team Report for 1ST Quarter 2024</vt:lpstr>
      <vt:lpstr>Rapid Response Team Utilization Versus ADULT  In-Patients Codes by Quarters for 1ST Q 2024 </vt:lpstr>
      <vt:lpstr>Rapid Response Team Utilization Versus  ADULT Out-Patients Codes by Quarters for 1ST Q2024 </vt:lpstr>
      <vt:lpstr>Cardiac Arrest Event  Inpatient Area with and without RRT Activation for 1STQ 2024</vt:lpstr>
      <vt:lpstr>Cardiac Arrest Event  Outpatient Area with and without RRT Activation for 1ST Q2024</vt:lpstr>
      <vt:lpstr>Code for Intubation with/without RRT Activation Q1st 2024 (In&amp;Out Patients)</vt:lpstr>
      <vt:lpstr> Rapid Response Team Utilization for Adult  In-Patients in Main Building 1ST Q2024 Number of calls-280</vt:lpstr>
      <vt:lpstr> Rapid Response Team Utilization for Adult  In-Patients in Main Building by Units 1st Q2024 </vt:lpstr>
      <vt:lpstr>Rapid Response Team Utilization Versus Adult  In-Patients Codes(cardiac Arrest) by Units in Main Building 1st Q 2024</vt:lpstr>
      <vt:lpstr>Rapid Response Team Utilization and Outcomes for Adult In-Patients in Main Building 1st  Q2024  </vt:lpstr>
      <vt:lpstr>PowerPoint Presentation</vt:lpstr>
      <vt:lpstr>Rapid Response Team Utilization for Adult  Out-Patients in Main Building by Units 1st Q2024</vt:lpstr>
      <vt:lpstr>Rapid Response Team Utilization and Outcomes for Adult Out-Patients in Main Building 1st 2024</vt:lpstr>
      <vt:lpstr>  Rapid Response Team Utilization for Adult  In-Patients in KACOLD 1st Q 2024  Number of calls:212    </vt:lpstr>
      <vt:lpstr>Rapid Response Team Utilization for Adult  In-Patients in KACOLD by Units 1st Q 2024  </vt:lpstr>
      <vt:lpstr>Rapid Response Team Utilization Versus Adult  In-Patients Codes(Cardiac Arrest) by Units in KACOLD 1ST  Q2024 </vt:lpstr>
      <vt:lpstr>Rapid Response Team Utilization and Outcomes for Adult In-Patients in KACOLD 1st 2024  </vt:lpstr>
      <vt:lpstr>Rapid Response Team Utilization for Adult  Out-Patients in KACOLD by Units 1st Q2024 Number of calls :21 </vt:lpstr>
      <vt:lpstr>Rapid Response Team Utilization for Adult  Out-Patients in KACOLD by Units 1st Q 2024 </vt:lpstr>
      <vt:lpstr>  Rapid Response Team Utilization and Outcomes  for Adult Out-Patients in KACOLD 1st Q2024  </vt:lpstr>
      <vt:lpstr> East-wing In-Patients  Adult 1st Q2024</vt:lpstr>
      <vt:lpstr>PowerPoint Presentation</vt:lpstr>
      <vt:lpstr>Rapid Response Team Utilization for Adult  In-Patients in East Wing by Units  1st Q2024</vt:lpstr>
      <vt:lpstr>PowerPoint Presentation</vt:lpstr>
      <vt:lpstr>Rapid Response Team Utilization Versus Adult  In-Patients Codes(Cardiac Arrest)by Units in East Wing 1st Q2024</vt:lpstr>
      <vt:lpstr>Pediatric In/Out-Patients  in Main Building 1st Q 2024</vt:lpstr>
      <vt:lpstr>PowerPoint Presentation</vt:lpstr>
      <vt:lpstr>PowerPoint Presentation</vt:lpstr>
      <vt:lpstr>Rapid Response Team Utilization  and Outcomes  for Pediatric In-Patients in Main Building 1st Q 2024  </vt:lpstr>
      <vt:lpstr>PowerPoint Presentation</vt:lpstr>
      <vt:lpstr>PowerPoint Presentation</vt:lpstr>
      <vt:lpstr>  Rapid Response Team Utilization and Outcomes   for Pediatric Out-Patients in Main Building 1st Q2024 </vt:lpstr>
      <vt:lpstr>Pediatric Out-Patients  in KACOLD 1st Q2024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Rapid Response Team Utilization and Outcomes for Pediatric Out-Patients in KFNCCC 1st Q2024  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Response Team</dc:title>
  <dc:creator>rrt team</dc:creator>
  <cp:lastModifiedBy>JOHN, ALEYAMMA</cp:lastModifiedBy>
  <cp:revision>1825</cp:revision>
  <cp:lastPrinted>2018-11-22T08:02:12Z</cp:lastPrinted>
  <dcterms:created xsi:type="dcterms:W3CDTF">2006-04-13T13:39:39Z</dcterms:created>
  <dcterms:modified xsi:type="dcterms:W3CDTF">2024-05-11T08:08:30Z</dcterms:modified>
</cp:coreProperties>
</file>