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4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5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16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6" r:id="rId1"/>
  </p:sldMasterIdLst>
  <p:notesMasterIdLst>
    <p:notesMasterId r:id="rId48"/>
  </p:notesMasterIdLst>
  <p:handoutMasterIdLst>
    <p:handoutMasterId r:id="rId49"/>
  </p:handoutMasterIdLst>
  <p:sldIdLst>
    <p:sldId id="256" r:id="rId2"/>
    <p:sldId id="513" r:id="rId3"/>
    <p:sldId id="556" r:id="rId4"/>
    <p:sldId id="515" r:id="rId5"/>
    <p:sldId id="563" r:id="rId6"/>
    <p:sldId id="516" r:id="rId7"/>
    <p:sldId id="517" r:id="rId8"/>
    <p:sldId id="518" r:id="rId9"/>
    <p:sldId id="519" r:id="rId10"/>
    <p:sldId id="565" r:id="rId11"/>
    <p:sldId id="521" r:id="rId12"/>
    <p:sldId id="549" r:id="rId13"/>
    <p:sldId id="550" r:id="rId14"/>
    <p:sldId id="523" r:id="rId15"/>
    <p:sldId id="524" r:id="rId16"/>
    <p:sldId id="525" r:id="rId17"/>
    <p:sldId id="526" r:id="rId18"/>
    <p:sldId id="527" r:id="rId19"/>
    <p:sldId id="528" r:id="rId20"/>
    <p:sldId id="529" r:id="rId21"/>
    <p:sldId id="551" r:id="rId22"/>
    <p:sldId id="552" r:id="rId23"/>
    <p:sldId id="553" r:id="rId24"/>
    <p:sldId id="555" r:id="rId25"/>
    <p:sldId id="557" r:id="rId26"/>
    <p:sldId id="476" r:id="rId27"/>
    <p:sldId id="531" r:id="rId28"/>
    <p:sldId id="532" r:id="rId29"/>
    <p:sldId id="609" r:id="rId30"/>
    <p:sldId id="618" r:id="rId31"/>
    <p:sldId id="619" r:id="rId32"/>
    <p:sldId id="620" r:id="rId33"/>
    <p:sldId id="621" r:id="rId34"/>
    <p:sldId id="611" r:id="rId35"/>
    <p:sldId id="612" r:id="rId36"/>
    <p:sldId id="613" r:id="rId37"/>
    <p:sldId id="606" r:id="rId38"/>
    <p:sldId id="542" r:id="rId39"/>
    <p:sldId id="543" r:id="rId40"/>
    <p:sldId id="614" r:id="rId41"/>
    <p:sldId id="545" r:id="rId42"/>
    <p:sldId id="616" r:id="rId43"/>
    <p:sldId id="546" r:id="rId44"/>
    <p:sldId id="547" r:id="rId45"/>
    <p:sldId id="548" r:id="rId46"/>
    <p:sldId id="407" r:id="rId47"/>
  </p:sldIdLst>
  <p:sldSz cx="9144000" cy="6858000" type="screen4x3"/>
  <p:notesSz cx="7010400" cy="92964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A489F71E-ECB1-4C3C-8C4E-B71BA7F3FCD9}">
          <p14:sldIdLst>
            <p14:sldId id="256"/>
            <p14:sldId id="513"/>
            <p14:sldId id="556"/>
            <p14:sldId id="515"/>
            <p14:sldId id="563"/>
            <p14:sldId id="516"/>
            <p14:sldId id="517"/>
            <p14:sldId id="518"/>
            <p14:sldId id="519"/>
            <p14:sldId id="565"/>
            <p14:sldId id="521"/>
            <p14:sldId id="549"/>
            <p14:sldId id="550"/>
            <p14:sldId id="523"/>
            <p14:sldId id="524"/>
            <p14:sldId id="525"/>
            <p14:sldId id="526"/>
            <p14:sldId id="527"/>
            <p14:sldId id="528"/>
            <p14:sldId id="529"/>
            <p14:sldId id="551"/>
            <p14:sldId id="552"/>
            <p14:sldId id="553"/>
            <p14:sldId id="555"/>
            <p14:sldId id="557"/>
            <p14:sldId id="476"/>
            <p14:sldId id="531"/>
            <p14:sldId id="532"/>
            <p14:sldId id="609"/>
            <p14:sldId id="618"/>
            <p14:sldId id="619"/>
            <p14:sldId id="620"/>
            <p14:sldId id="621"/>
            <p14:sldId id="611"/>
            <p14:sldId id="612"/>
            <p14:sldId id="613"/>
            <p14:sldId id="606"/>
          </p14:sldIdLst>
        </p14:section>
        <p14:section name="Untitled Section" id="{7B8C15E4-E285-4A8C-A7DB-C32516D5437B}">
          <p14:sldIdLst>
            <p14:sldId id="542"/>
            <p14:sldId id="543"/>
            <p14:sldId id="614"/>
            <p14:sldId id="545"/>
            <p14:sldId id="616"/>
            <p14:sldId id="546"/>
            <p14:sldId id="547"/>
            <p14:sldId id="548"/>
            <p14:sldId id="407"/>
          </p14:sldIdLst>
        </p14:section>
        <p14:section name="Untitled Section" id="{2612E653-4286-4D1A-BA26-A66611C04A1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37"/>
    <a:srgbClr val="501D1C"/>
    <a:srgbClr val="8D3533"/>
    <a:srgbClr val="0066FF"/>
    <a:srgbClr val="4A88D2"/>
    <a:srgbClr val="22518A"/>
    <a:srgbClr val="B24340"/>
    <a:srgbClr val="A50021"/>
    <a:srgbClr val="B94441"/>
    <a:srgbClr val="C55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236" autoAdjust="0"/>
    <p:restoredTop sz="81937" autoAdjust="0"/>
  </p:normalViewPr>
  <p:slideViewPr>
    <p:cSldViewPr>
      <p:cViewPr varScale="1">
        <p:scale>
          <a:sx n="94" d="100"/>
          <a:sy n="94" d="100"/>
        </p:scale>
        <p:origin x="1974" y="90"/>
      </p:cViewPr>
      <p:guideLst>
        <p:guide orient="horz" pos="1344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479478526722617E-2"/>
          <c:y val="1.9782102160380767E-2"/>
          <c:w val="0.91780545964877414"/>
          <c:h val="0.88799689046809449"/>
        </c:manualLayout>
      </c:layout>
      <c:lineChart>
        <c:grouping val="standard"/>
        <c:varyColors val="0"/>
        <c:ser>
          <c:idx val="0"/>
          <c:order val="0"/>
          <c:tx>
            <c:strRef>
              <c:f>Updated!$C$2</c:f>
              <c:strCache>
                <c:ptCount val="1"/>
                <c:pt idx="0">
                  <c:v>RRT Utilization</c:v>
                </c:pt>
              </c:strCache>
            </c:strRef>
          </c:tx>
          <c:spPr>
            <a:ln w="25400" cap="flat" cmpd="sng" algn="ctr">
              <a:solidFill>
                <a:srgbClr val="0070C0"/>
              </a:solidFill>
              <a:prstDash val="solid"/>
            </a:ln>
            <a:effectLst/>
          </c:spPr>
          <c:marker>
            <c:symbol val="square"/>
            <c:size val="5"/>
          </c:marker>
          <c:dLbls>
            <c:dLbl>
              <c:idx val="14"/>
              <c:layout>
                <c:manualLayout>
                  <c:x val="-3.4896280423047675E-2"/>
                  <c:y val="2.21275247603019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CA-4C92-8ADF-593189A2FA82}"/>
                </c:ext>
              </c:extLst>
            </c:dLbl>
            <c:dLbl>
              <c:idx val="21"/>
              <c:layout>
                <c:manualLayout>
                  <c:x val="-4.6806264867887805E-3"/>
                  <c:y val="-1.3756136667733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CA-4C92-8ADF-593189A2FA82}"/>
                </c:ext>
              </c:extLst>
            </c:dLbl>
            <c:dLbl>
              <c:idx val="30"/>
              <c:layout>
                <c:manualLayout>
                  <c:x val="-1.5742250095832994E-2"/>
                  <c:y val="-2.1009723481592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CA-4C92-8ADF-593189A2FA82}"/>
                </c:ext>
              </c:extLst>
            </c:dLbl>
            <c:dLbl>
              <c:idx val="33"/>
              <c:layout>
                <c:manualLayout>
                  <c:x val="-1.8934588483702108E-2"/>
                  <c:y val="-2.1009723481592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CA-4C92-8ADF-593189A2FA82}"/>
                </c:ext>
              </c:extLst>
            </c:dLbl>
            <c:dLbl>
              <c:idx val="37"/>
              <c:layout>
                <c:manualLayout>
                  <c:x val="-9.3575733200947642E-3"/>
                  <c:y val="-1.401883371640671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CA-4C92-8ADF-593189A2FA82}"/>
                </c:ext>
              </c:extLst>
            </c:dLbl>
            <c:dLbl>
              <c:idx val="38"/>
              <c:layout>
                <c:manualLayout>
                  <c:x val="-1.7338419289767551E-2"/>
                  <c:y val="-7.284389797068118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CA-4C92-8ADF-593189A2FA82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ysClr val="windowText" lastClr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Updated!$B$63:$B$76</c:f>
              <c:strCache>
                <c:ptCount val="14"/>
                <c:pt idx="0">
                  <c:v>1Q21</c:v>
                </c:pt>
                <c:pt idx="1">
                  <c:v>2Q21</c:v>
                </c:pt>
                <c:pt idx="2">
                  <c:v>3Q21</c:v>
                </c:pt>
                <c:pt idx="3">
                  <c:v>4Q21</c:v>
                </c:pt>
                <c:pt idx="4">
                  <c:v>1Q22</c:v>
                </c:pt>
                <c:pt idx="5">
                  <c:v>2Q22</c:v>
                </c:pt>
                <c:pt idx="6">
                  <c:v>3Q22</c:v>
                </c:pt>
                <c:pt idx="7">
                  <c:v>4Q22</c:v>
                </c:pt>
                <c:pt idx="8">
                  <c:v>1Q 23</c:v>
                </c:pt>
                <c:pt idx="9">
                  <c:v>2Q 23</c:v>
                </c:pt>
                <c:pt idx="10">
                  <c:v>3Q 23</c:v>
                </c:pt>
                <c:pt idx="11">
                  <c:v>4Q 23</c:v>
                </c:pt>
                <c:pt idx="12">
                  <c:v>1Q 24</c:v>
                </c:pt>
                <c:pt idx="13">
                  <c:v>2Q 24</c:v>
                </c:pt>
              </c:strCache>
            </c:strRef>
          </c:cat>
          <c:val>
            <c:numRef>
              <c:f>Updated!$C$63:$C$76</c:f>
              <c:numCache>
                <c:formatCode>General</c:formatCode>
                <c:ptCount val="14"/>
                <c:pt idx="0">
                  <c:v>866</c:v>
                </c:pt>
                <c:pt idx="1">
                  <c:v>805</c:v>
                </c:pt>
                <c:pt idx="2">
                  <c:v>724</c:v>
                </c:pt>
                <c:pt idx="3">
                  <c:v>616</c:v>
                </c:pt>
                <c:pt idx="4">
                  <c:v>604</c:v>
                </c:pt>
                <c:pt idx="5">
                  <c:v>559</c:v>
                </c:pt>
                <c:pt idx="6">
                  <c:v>568</c:v>
                </c:pt>
                <c:pt idx="7">
                  <c:v>629</c:v>
                </c:pt>
                <c:pt idx="8">
                  <c:v>563</c:v>
                </c:pt>
                <c:pt idx="9">
                  <c:v>475</c:v>
                </c:pt>
                <c:pt idx="10">
                  <c:v>564</c:v>
                </c:pt>
                <c:pt idx="11">
                  <c:v>596</c:v>
                </c:pt>
                <c:pt idx="12">
                  <c:v>607</c:v>
                </c:pt>
                <c:pt idx="13">
                  <c:v>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8CA-4C92-8ADF-593189A2FA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152096"/>
        <c:axId val="155152656"/>
      </c:lineChart>
      <c:lineChart>
        <c:grouping val="standard"/>
        <c:varyColors val="0"/>
        <c:ser>
          <c:idx val="1"/>
          <c:order val="1"/>
          <c:tx>
            <c:strRef>
              <c:f>Updated!$D$2</c:f>
              <c:strCache>
                <c:ptCount val="1"/>
                <c:pt idx="0">
                  <c:v>In patient codes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5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7-28CA-4C92-8ADF-593189A2FA82}"/>
              </c:ext>
            </c:extLst>
          </c:dPt>
          <c:dLbls>
            <c:dLbl>
              <c:idx val="0"/>
              <c:layout>
                <c:manualLayout>
                  <c:x val="-2.2466144245935737E-2"/>
                  <c:y val="-1.03626663018887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8CA-4C92-8ADF-593189A2FA82}"/>
                </c:ext>
              </c:extLst>
            </c:dLbl>
            <c:dLbl>
              <c:idx val="1"/>
              <c:layout>
                <c:manualLayout>
                  <c:x val="-1.8268030798205506E-2"/>
                  <c:y val="-1.697240788042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8CA-4C92-8ADF-593189A2FA82}"/>
                </c:ext>
              </c:extLst>
            </c:dLbl>
            <c:dLbl>
              <c:idx val="2"/>
              <c:layout>
                <c:manualLayout>
                  <c:x val="-2.2466144245935737E-2"/>
                  <c:y val="-2.6048938389850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8CA-4C92-8ADF-593189A2FA82}"/>
                </c:ext>
              </c:extLst>
            </c:dLbl>
            <c:dLbl>
              <c:idx val="14"/>
              <c:layout>
                <c:manualLayout>
                  <c:x val="-1.9273805858066623E-2"/>
                  <c:y val="-1.4284234323879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8CA-4C92-8ADF-593189A2FA82}"/>
                </c:ext>
              </c:extLst>
            </c:dLbl>
            <c:dLbl>
              <c:idx val="15"/>
              <c:layout>
                <c:manualLayout>
                  <c:x val="-2.9174289358974394E-2"/>
                  <c:y val="1.3756297973276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8CA-4C92-8ADF-593189A2FA82}"/>
                </c:ext>
              </c:extLst>
            </c:dLbl>
            <c:dLbl>
              <c:idx val="21"/>
              <c:layout>
                <c:manualLayout>
                  <c:x val="-1.8268030798205496E-2"/>
                  <c:y val="-1.28752470999279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8CA-4C92-8ADF-593189A2FA82}"/>
                </c:ext>
              </c:extLst>
            </c:dLbl>
            <c:dLbl>
              <c:idx val="27"/>
              <c:layout>
                <c:manualLayout>
                  <c:x val="-1.7056224291453394E-2"/>
                  <c:y val="2.1950619534262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8CA-4C92-8ADF-593189A2FA82}"/>
                </c:ext>
              </c:extLst>
            </c:dLbl>
            <c:dLbl>
              <c:idx val="37"/>
              <c:layout>
                <c:manualLayout>
                  <c:x val="-2.4062313439870177E-2"/>
                  <c:y val="-3.1931290422836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8CA-4C92-8ADF-593189A2FA82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ysClr val="windowText" lastClr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Updated!$B$63:$B$76</c:f>
              <c:strCache>
                <c:ptCount val="14"/>
                <c:pt idx="0">
                  <c:v>1Q21</c:v>
                </c:pt>
                <c:pt idx="1">
                  <c:v>2Q21</c:v>
                </c:pt>
                <c:pt idx="2">
                  <c:v>3Q21</c:v>
                </c:pt>
                <c:pt idx="3">
                  <c:v>4Q21</c:v>
                </c:pt>
                <c:pt idx="4">
                  <c:v>1Q22</c:v>
                </c:pt>
                <c:pt idx="5">
                  <c:v>2Q22</c:v>
                </c:pt>
                <c:pt idx="6">
                  <c:v>3Q22</c:v>
                </c:pt>
                <c:pt idx="7">
                  <c:v>4Q22</c:v>
                </c:pt>
                <c:pt idx="8">
                  <c:v>1Q 23</c:v>
                </c:pt>
                <c:pt idx="9">
                  <c:v>2Q 23</c:v>
                </c:pt>
                <c:pt idx="10">
                  <c:v>3Q 23</c:v>
                </c:pt>
                <c:pt idx="11">
                  <c:v>4Q 23</c:v>
                </c:pt>
                <c:pt idx="12">
                  <c:v>1Q 24</c:v>
                </c:pt>
                <c:pt idx="13">
                  <c:v>2Q 24</c:v>
                </c:pt>
              </c:strCache>
            </c:strRef>
          </c:cat>
          <c:val>
            <c:numRef>
              <c:f>Updated!$D$63:$D$76</c:f>
              <c:numCache>
                <c:formatCode>General</c:formatCode>
                <c:ptCount val="14"/>
                <c:pt idx="0">
                  <c:v>17</c:v>
                </c:pt>
                <c:pt idx="1">
                  <c:v>9</c:v>
                </c:pt>
                <c:pt idx="2">
                  <c:v>10</c:v>
                </c:pt>
                <c:pt idx="3">
                  <c:v>14</c:v>
                </c:pt>
                <c:pt idx="4">
                  <c:v>9</c:v>
                </c:pt>
                <c:pt idx="5">
                  <c:v>8</c:v>
                </c:pt>
                <c:pt idx="6">
                  <c:v>10</c:v>
                </c:pt>
                <c:pt idx="7">
                  <c:v>14</c:v>
                </c:pt>
                <c:pt idx="8">
                  <c:v>15</c:v>
                </c:pt>
                <c:pt idx="9">
                  <c:v>14</c:v>
                </c:pt>
                <c:pt idx="10">
                  <c:v>11</c:v>
                </c:pt>
                <c:pt idx="11">
                  <c:v>13</c:v>
                </c:pt>
                <c:pt idx="12">
                  <c:v>12</c:v>
                </c:pt>
                <c:pt idx="1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28CA-4C92-8ADF-593189A2FA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153216"/>
        <c:axId val="155153776"/>
      </c:lineChart>
      <c:catAx>
        <c:axId val="15515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180000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Arial Black" panose="020B0A04020102020204" pitchFamily="34" charset="0"/>
                <a:ea typeface="Calibri"/>
                <a:cs typeface="Andalus" panose="02020603050405020304" pitchFamily="18" charset="-78"/>
              </a:defRPr>
            </a:pPr>
            <a:endParaRPr lang="en-US"/>
          </a:p>
        </c:txPr>
        <c:crossAx val="155152656"/>
        <c:crosses val="autoZero"/>
        <c:auto val="1"/>
        <c:lblAlgn val="ctr"/>
        <c:lblOffset val="100"/>
        <c:noMultiLvlLbl val="0"/>
      </c:catAx>
      <c:valAx>
        <c:axId val="155152656"/>
        <c:scaling>
          <c:orientation val="minMax"/>
          <c:max val="9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5152096"/>
        <c:crosses val="autoZero"/>
        <c:crossBetween val="between"/>
        <c:majorUnit val="100"/>
      </c:valAx>
      <c:catAx>
        <c:axId val="155153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5153776"/>
        <c:crosses val="autoZero"/>
        <c:auto val="1"/>
        <c:lblAlgn val="ctr"/>
        <c:lblOffset val="100"/>
        <c:noMultiLvlLbl val="0"/>
      </c:catAx>
      <c:valAx>
        <c:axId val="155153776"/>
        <c:scaling>
          <c:orientation val="minMax"/>
          <c:max val="25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5153216"/>
        <c:crosses val="max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31636168348820837"/>
          <c:y val="0.9524408351433159"/>
          <c:w val="0.31280355340197857"/>
          <c:h val="4.5085705667389585E-2"/>
        </c:manualLayout>
      </c:layout>
      <c:overlay val="0"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Unit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data_Page1_1_2!$B$1</c:f>
              <c:strCache>
                <c:ptCount val="1"/>
                <c:pt idx="0">
                  <c:v>Outpatient</c:v>
                </c:pt>
              </c:strCache>
            </c:strRef>
          </c:tx>
          <c:spPr>
            <a:gradFill flip="none" rotWithShape="1">
              <a:gsLst>
                <a:gs pos="0">
                  <a:srgbClr val="8599D3"/>
                </a:gs>
                <a:gs pos="100000">
                  <a:srgbClr val="5876AE"/>
                </a:gs>
              </a:gsLst>
              <a:lin ang="5400000" scaled="1"/>
            </a:gradFill>
            <a:ln>
              <a:noFill/>
            </a:ln>
          </c:spPr>
          <c:invertIfNegative val="0"/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data_Page1_1_2!$A$2:$A$12</c:f>
              <c:strCache>
                <c:ptCount val="11"/>
                <c:pt idx="0">
                  <c:v>Apheresis/BBK-R</c:v>
                </c:pt>
                <c:pt idx="1">
                  <c:v>Day Medical Unit</c:v>
                </c:pt>
                <c:pt idx="2">
                  <c:v>Day Surgical Unit</c:v>
                </c:pt>
                <c:pt idx="3">
                  <c:v>Echo Lab</c:v>
                </c:pt>
                <c:pt idx="4">
                  <c:v>Endoscopy Clinic</c:v>
                </c:pt>
                <c:pt idx="5">
                  <c:v>Hemodialysis Unit</c:v>
                </c:pt>
                <c:pt idx="6">
                  <c:v>Labour &amp; Delivery</c:v>
                </c:pt>
                <c:pt idx="7">
                  <c:v>Radiation Therapy</c:v>
                </c:pt>
                <c:pt idx="8">
                  <c:v>Radiology Interventional Areas</c:v>
                </c:pt>
                <c:pt idx="9">
                  <c:v>Radiology Recovery</c:v>
                </c:pt>
                <c:pt idx="10">
                  <c:v>Renal Dialysis</c:v>
                </c:pt>
              </c:strCache>
            </c:strRef>
          </c:cat>
          <c:val>
            <c:numRef>
              <c:f>data_Page1_1_2!$B$2:$B$12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3</c:v>
                </c:pt>
                <c:pt idx="7">
                  <c:v>1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6-4524-BEFC-CAA2294BCC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9447231"/>
        <c:axId val="2"/>
      </c:barChart>
      <c:catAx>
        <c:axId val="2099447231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99447231"/>
        <c:crosses val="autoZero"/>
        <c:crossBetween val="between"/>
      </c:valAx>
      <c:spPr>
        <a:noFill/>
      </c:spPr>
    </c:plotArea>
    <c:legend>
      <c:legendPos val="r"/>
      <c:overlay val="0"/>
      <c:spPr>
        <a:noFill/>
        <a:ln>
          <a:noFill/>
        </a:ln>
      </c:spPr>
      <c:txPr>
        <a:bodyPr/>
        <a:lstStyle/>
        <a:p>
          <a:pPr>
            <a:defRPr sz="800" b="0" i="0" u="none" strike="noStrike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Time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spPr>
            <a:ln w="0">
              <a:solidFill>
                <a:srgbClr val="333399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333399"/>
              </a:solidFill>
              <a:ln>
                <a:noFill/>
              </a:ln>
            </c:spPr>
          </c:marker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data_Page1_1_1!$A$2:$A$4</c:f>
              <c:strCache>
                <c:ptCount val="3"/>
                <c:pt idx="0">
                  <c:v>APR-2023</c:v>
                </c:pt>
                <c:pt idx="1">
                  <c:v>MAY-2023</c:v>
                </c:pt>
                <c:pt idx="2">
                  <c:v>JUN-2023</c:v>
                </c:pt>
              </c:strCache>
            </c:strRef>
          </c:cat>
          <c:val>
            <c:numRef>
              <c:f>data_Page1_1_1!$B$2:$B$4</c:f>
              <c:numCache>
                <c:formatCode>General</c:formatCode>
                <c:ptCount val="3"/>
                <c:pt idx="0">
                  <c:v>67</c:v>
                </c:pt>
                <c:pt idx="1">
                  <c:v>59</c:v>
                </c:pt>
                <c:pt idx="2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94-47B0-87B2-56446D15D0D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78399039"/>
        <c:axId val="2"/>
      </c:lineChart>
      <c:catAx>
        <c:axId val="1878399039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78399039"/>
        <c:crosses val="autoZero"/>
        <c:crossBetween val="between"/>
      </c:valAx>
      <c:spPr>
        <a:noFill/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Time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spPr>
            <a:ln w="0">
              <a:solidFill>
                <a:srgbClr val="333399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333399"/>
              </a:solidFill>
              <a:ln>
                <a:noFill/>
              </a:ln>
            </c:spPr>
          </c:marker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data_Page1_1_1!$A$2:$A$4</c:f>
              <c:strCache>
                <c:ptCount val="3"/>
                <c:pt idx="0">
                  <c:v>APR-2024</c:v>
                </c:pt>
                <c:pt idx="1">
                  <c:v>MAY-2024</c:v>
                </c:pt>
                <c:pt idx="2">
                  <c:v>JUN-2024</c:v>
                </c:pt>
              </c:strCache>
            </c:strRef>
          </c:cat>
          <c:val>
            <c:numRef>
              <c:f>data_Page1_1_1!$B$2:$B$4</c:f>
              <c:numCache>
                <c:formatCode>General</c:formatCode>
                <c:ptCount val="3"/>
                <c:pt idx="0">
                  <c:v>79</c:v>
                </c:pt>
                <c:pt idx="1">
                  <c:v>71</c:v>
                </c:pt>
                <c:pt idx="2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3D-40AF-84B1-0048CA17595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69615023"/>
        <c:axId val="2"/>
      </c:lineChart>
      <c:catAx>
        <c:axId val="1169615023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69615023"/>
        <c:crosses val="autoZero"/>
        <c:crossBetween val="between"/>
      </c:valAx>
      <c:spPr>
        <a:noFill/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Unit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data_Page1_1_2!$B$1</c:f>
              <c:strCache>
                <c:ptCount val="1"/>
                <c:pt idx="0">
                  <c:v>Inpatient</c:v>
                </c:pt>
              </c:strCache>
            </c:strRef>
          </c:tx>
          <c:spPr>
            <a:gradFill flip="none" rotWithShape="1">
              <a:gsLst>
                <a:gs pos="0">
                  <a:srgbClr val="8599D3"/>
                </a:gs>
                <a:gs pos="100000">
                  <a:srgbClr val="5876AE"/>
                </a:gs>
              </a:gsLst>
              <a:lin ang="5400000" scaled="1"/>
            </a:gradFill>
            <a:ln>
              <a:noFill/>
            </a:ln>
          </c:spPr>
          <c:invertIfNegative val="0"/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data_Page1_1_2!$A$2:$A$8</c:f>
              <c:strCache>
                <c:ptCount val="7"/>
                <c:pt idx="0">
                  <c:v>L11 - Liver Ward</c:v>
                </c:pt>
                <c:pt idx="1">
                  <c:v>L14 - Transplant Service</c:v>
                </c:pt>
                <c:pt idx="2">
                  <c:v>L15 - Adult Hematology</c:v>
                </c:pt>
                <c:pt idx="3">
                  <c:v>L16 - Hematology Ward</c:v>
                </c:pt>
                <c:pt idx="4">
                  <c:v>L17 - ONC Ward</c:v>
                </c:pt>
                <c:pt idx="5">
                  <c:v>L18 - ONC Ward</c:v>
                </c:pt>
                <c:pt idx="6">
                  <c:v>L19 - BMT Ward</c:v>
                </c:pt>
              </c:strCache>
            </c:strRef>
          </c:cat>
          <c:val>
            <c:numRef>
              <c:f>data_Page1_1_2!$B$2:$B$8</c:f>
              <c:numCache>
                <c:formatCode>General</c:formatCode>
                <c:ptCount val="7"/>
                <c:pt idx="0">
                  <c:v>27</c:v>
                </c:pt>
                <c:pt idx="1">
                  <c:v>30</c:v>
                </c:pt>
                <c:pt idx="2">
                  <c:v>37</c:v>
                </c:pt>
                <c:pt idx="3">
                  <c:v>32</c:v>
                </c:pt>
                <c:pt idx="4">
                  <c:v>36</c:v>
                </c:pt>
                <c:pt idx="5">
                  <c:v>16</c:v>
                </c:pt>
                <c:pt idx="6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1E-4503-A97C-1C39C431FA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69614191"/>
        <c:axId val="2"/>
      </c:barChart>
      <c:catAx>
        <c:axId val="1169614191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69614191"/>
        <c:crosses val="autoZero"/>
        <c:crossBetween val="between"/>
      </c:valAx>
      <c:spPr>
        <a:noFill/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800" b="0" i="0" u="none" strike="noStrike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85904600799429E-2"/>
          <c:y val="8.6341058126600465E-2"/>
          <c:w val="0.96551409539920052"/>
          <c:h val="0.79253728323739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Sheet1!$E$5</c:f>
              <c:strCache>
                <c:ptCount val="1"/>
                <c:pt idx="0">
                  <c:v>Cardiac arrest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3737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Sheet1!$D$6:$D$12</c:f>
              <c:strCache>
                <c:ptCount val="7"/>
                <c:pt idx="0">
                  <c:v>L11</c:v>
                </c:pt>
                <c:pt idx="1">
                  <c:v>L14</c:v>
                </c:pt>
                <c:pt idx="2">
                  <c:v>L15</c:v>
                </c:pt>
                <c:pt idx="3">
                  <c:v>L16</c:v>
                </c:pt>
                <c:pt idx="4">
                  <c:v>L17</c:v>
                </c:pt>
                <c:pt idx="5">
                  <c:v>L18</c:v>
                </c:pt>
                <c:pt idx="6">
                  <c:v>L19</c:v>
                </c:pt>
              </c:strCache>
            </c:strRef>
          </c:cat>
          <c:val>
            <c:numRef>
              <c:f>Sheet1!$E$6:$E$12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05-4FF1-920F-C9BF303B57B2}"/>
            </c:ext>
          </c:extLst>
        </c:ser>
        <c:ser>
          <c:idx val="1"/>
          <c:order val="1"/>
          <c:tx>
            <c:strRef>
              <c:f>Sheet1!$F$5</c:f>
              <c:strCache>
                <c:ptCount val="1"/>
                <c:pt idx="0">
                  <c:v>RRT ACTIVATION </c:v>
                </c:pt>
              </c:strCache>
            </c:strRef>
          </c:tx>
          <c:spPr>
            <a:solidFill>
              <a:srgbClr val="4A88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Sheet1!$D$6:$D$12</c:f>
              <c:strCache>
                <c:ptCount val="7"/>
                <c:pt idx="0">
                  <c:v>L11</c:v>
                </c:pt>
                <c:pt idx="1">
                  <c:v>L14</c:v>
                </c:pt>
                <c:pt idx="2">
                  <c:v>L15</c:v>
                </c:pt>
                <c:pt idx="3">
                  <c:v>L16</c:v>
                </c:pt>
                <c:pt idx="4">
                  <c:v>L17</c:v>
                </c:pt>
                <c:pt idx="5">
                  <c:v>L18</c:v>
                </c:pt>
                <c:pt idx="6">
                  <c:v>L19</c:v>
                </c:pt>
              </c:strCache>
            </c:strRef>
          </c:cat>
          <c:val>
            <c:numRef>
              <c:f>Sheet1!$F$6:$F$12</c:f>
              <c:numCache>
                <c:formatCode>General</c:formatCode>
                <c:ptCount val="7"/>
                <c:pt idx="0">
                  <c:v>27</c:v>
                </c:pt>
                <c:pt idx="1">
                  <c:v>30</c:v>
                </c:pt>
                <c:pt idx="2">
                  <c:v>37</c:v>
                </c:pt>
                <c:pt idx="3">
                  <c:v>32</c:v>
                </c:pt>
                <c:pt idx="4">
                  <c:v>36</c:v>
                </c:pt>
                <c:pt idx="5">
                  <c:v>16</c:v>
                </c:pt>
                <c:pt idx="6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05-4FF1-920F-C9BF303B57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9973088"/>
        <c:axId val="1233778784"/>
      </c:barChart>
      <c:catAx>
        <c:axId val="120997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778784"/>
        <c:crosses val="autoZero"/>
        <c:auto val="1"/>
        <c:lblAlgn val="ctr"/>
        <c:lblOffset val="100"/>
        <c:noMultiLvlLbl val="0"/>
      </c:catAx>
      <c:valAx>
        <c:axId val="123377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997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564479523750552"/>
          <c:y val="0.9510870534275343"/>
          <c:w val="0.30313320387189818"/>
          <c:h val="4.45581492317040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Time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spPr>
            <a:ln w="0">
              <a:solidFill>
                <a:srgbClr val="333399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333399"/>
              </a:solidFill>
              <a:ln>
                <a:noFill/>
              </a:ln>
            </c:spPr>
          </c:marker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data_Page1_1_1!$A$2:$A$4</c:f>
              <c:strCache>
                <c:ptCount val="3"/>
                <c:pt idx="0">
                  <c:v>APR-2024</c:v>
                </c:pt>
                <c:pt idx="1">
                  <c:v>MAY-2024</c:v>
                </c:pt>
                <c:pt idx="2">
                  <c:v>JUN-2024</c:v>
                </c:pt>
              </c:strCache>
            </c:strRef>
          </c:cat>
          <c:val>
            <c:numRef>
              <c:f>data_Page1_1_1!$B$2:$B$4</c:f>
              <c:numCache>
                <c:formatCode>General</c:formatCode>
                <c:ptCount val="3"/>
                <c:pt idx="0">
                  <c:v>7</c:v>
                </c:pt>
                <c:pt idx="1">
                  <c:v>2</c:v>
                </c:pt>
                <c:pt idx="2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28-4D8E-A681-9A1CD868217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7877472"/>
        <c:axId val="2"/>
      </c:lineChart>
      <c:catAx>
        <c:axId val="177877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7877472"/>
        <c:crosses val="autoZero"/>
        <c:crossBetween val="between"/>
      </c:valAx>
      <c:spPr>
        <a:noFill/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Unit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data_Page1_1_2!$B$1</c:f>
              <c:strCache>
                <c:ptCount val="1"/>
                <c:pt idx="0">
                  <c:v>Outpatient</c:v>
                </c:pt>
              </c:strCache>
            </c:strRef>
          </c:tx>
          <c:spPr>
            <a:gradFill flip="none" rotWithShape="1">
              <a:gsLst>
                <a:gs pos="0">
                  <a:srgbClr val="8599D3"/>
                </a:gs>
                <a:gs pos="100000">
                  <a:srgbClr val="5876AE"/>
                </a:gs>
              </a:gsLst>
              <a:lin ang="5400000" scaled="1"/>
            </a:gradFill>
            <a:ln>
              <a:noFill/>
            </a:ln>
          </c:spPr>
          <c:invertIfNegative val="0"/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data_Page1_1_2!$A$2:$A$5</c:f>
              <c:strCache>
                <c:ptCount val="4"/>
                <c:pt idx="0">
                  <c:v>B1-Radiation Therapy</c:v>
                </c:pt>
                <c:pt idx="1">
                  <c:v>B2- Hemodialysis</c:v>
                </c:pt>
                <c:pt idx="2">
                  <c:v>L2 - Endoscopy</c:v>
                </c:pt>
                <c:pt idx="3">
                  <c:v>L3 - Infusion Center</c:v>
                </c:pt>
              </c:strCache>
            </c:strRef>
          </c:cat>
          <c:val>
            <c:numRef>
              <c:f>data_Page1_1_2!$B$2:$B$5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47-4A1C-A032-670A5F2A06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5053183"/>
        <c:axId val="2"/>
      </c:barChart>
      <c:catAx>
        <c:axId val="65053183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053183"/>
        <c:crosses val="autoZero"/>
        <c:crossBetween val="between"/>
      </c:valAx>
      <c:spPr>
        <a:noFill/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800" b="0" i="0" u="none" strike="noStrike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Time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spPr>
            <a:ln w="0">
              <a:solidFill>
                <a:srgbClr val="333399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333399"/>
              </a:solidFill>
              <a:ln>
                <a:noFill/>
              </a:ln>
            </c:spPr>
          </c:marker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data_Page1_1_1!$A$2:$A$4</c:f>
              <c:strCache>
                <c:ptCount val="3"/>
                <c:pt idx="0">
                  <c:v>APR-2024</c:v>
                </c:pt>
                <c:pt idx="1">
                  <c:v>MAY-2024</c:v>
                </c:pt>
                <c:pt idx="2">
                  <c:v>JUN-2024</c:v>
                </c:pt>
              </c:strCache>
            </c:strRef>
          </c:cat>
          <c:val>
            <c:numRef>
              <c:f>data_Page1_1_1!$B$2:$B$4</c:f>
              <c:numCache>
                <c:formatCode>General</c:formatCode>
                <c:ptCount val="3"/>
                <c:pt idx="0">
                  <c:v>58</c:v>
                </c:pt>
                <c:pt idx="1">
                  <c:v>52</c:v>
                </c:pt>
                <c:pt idx="2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F4-4932-9AED-4A61642FB14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0969903"/>
        <c:axId val="2"/>
      </c:lineChart>
      <c:catAx>
        <c:axId val="430969903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0969903"/>
        <c:crosses val="autoZero"/>
        <c:crossBetween val="between"/>
      </c:valAx>
      <c:spPr>
        <a:noFill/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Unit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data_Page1_1_2!$B$1</c:f>
              <c:strCache>
                <c:ptCount val="1"/>
                <c:pt idx="0">
                  <c:v>Inpatient</c:v>
                </c:pt>
              </c:strCache>
            </c:strRef>
          </c:tx>
          <c:spPr>
            <a:gradFill flip="none" rotWithShape="1">
              <a:gsLst>
                <a:gs pos="0">
                  <a:srgbClr val="8599D3"/>
                </a:gs>
                <a:gs pos="100000">
                  <a:srgbClr val="5876AE"/>
                </a:gs>
              </a:gsLst>
              <a:lin ang="5400000" scaled="1"/>
            </a:gradFill>
            <a:ln>
              <a:noFill/>
            </a:ln>
          </c:spPr>
          <c:invertIfNegative val="0"/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data_Page1_1_2!$A$2:$A$7</c:f>
              <c:strCache>
                <c:ptCount val="6"/>
                <c:pt idx="0">
                  <c:v>E1</c:v>
                </c:pt>
                <c:pt idx="1">
                  <c:v>E3</c:v>
                </c:pt>
                <c:pt idx="2">
                  <c:v>F1</c:v>
                </c:pt>
                <c:pt idx="3">
                  <c:v>F2-1</c:v>
                </c:pt>
                <c:pt idx="4">
                  <c:v>F2-2</c:v>
                </c:pt>
                <c:pt idx="5">
                  <c:v>F3</c:v>
                </c:pt>
              </c:strCache>
            </c:strRef>
          </c:cat>
          <c:val>
            <c:numRef>
              <c:f>data_Page1_1_2!$B$2:$B$7</c:f>
              <c:numCache>
                <c:formatCode>General</c:formatCode>
                <c:ptCount val="6"/>
                <c:pt idx="0">
                  <c:v>29</c:v>
                </c:pt>
                <c:pt idx="1">
                  <c:v>15</c:v>
                </c:pt>
                <c:pt idx="2">
                  <c:v>40</c:v>
                </c:pt>
                <c:pt idx="3">
                  <c:v>16</c:v>
                </c:pt>
                <c:pt idx="4">
                  <c:v>12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C9-4111-A648-A4FF808F19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0971983"/>
        <c:axId val="2"/>
      </c:barChart>
      <c:catAx>
        <c:axId val="430971983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0971983"/>
        <c:crosses val="autoZero"/>
        <c:crossBetween val="between"/>
      </c:valAx>
      <c:spPr>
        <a:noFill/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800" b="0" i="0" u="none" strike="noStrike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26441139302035E-2"/>
          <c:y val="3.0866338792040628E-2"/>
          <c:w val="0.9467142996014386"/>
          <c:h val="0.87183229384729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Sheet1!$E$25</c:f>
              <c:strCache>
                <c:ptCount val="1"/>
                <c:pt idx="0">
                  <c:v>Cardiac arrest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Sheet1!$D$26:$D$27</c:f>
              <c:strCache>
                <c:ptCount val="2"/>
                <c:pt idx="0">
                  <c:v>F1</c:v>
                </c:pt>
                <c:pt idx="1">
                  <c:v>E1</c:v>
                </c:pt>
              </c:strCache>
            </c:strRef>
          </c:cat>
          <c:val>
            <c:numRef>
              <c:f>Sheet1!$E$26:$E$27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FE-40F5-A0E7-D411A03FF1E6}"/>
            </c:ext>
          </c:extLst>
        </c:ser>
        <c:ser>
          <c:idx val="1"/>
          <c:order val="1"/>
          <c:tx>
            <c:strRef>
              <c:f>Sheet1!$F$25</c:f>
              <c:strCache>
                <c:ptCount val="1"/>
                <c:pt idx="0">
                  <c:v>RRT ACTIVATION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Sheet1!$D$26:$D$27</c:f>
              <c:strCache>
                <c:ptCount val="2"/>
                <c:pt idx="0">
                  <c:v>F1</c:v>
                </c:pt>
                <c:pt idx="1">
                  <c:v>E1</c:v>
                </c:pt>
              </c:strCache>
            </c:strRef>
          </c:cat>
          <c:val>
            <c:numRef>
              <c:f>Sheet1!$F$26:$F$27</c:f>
              <c:numCache>
                <c:formatCode>General</c:formatCode>
                <c:ptCount val="2"/>
                <c:pt idx="0">
                  <c:v>40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FE-40F5-A0E7-D411A03FF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55232"/>
        <c:axId val="1224654816"/>
      </c:barChart>
      <c:catAx>
        <c:axId val="122465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4654816"/>
        <c:crosses val="autoZero"/>
        <c:auto val="1"/>
        <c:lblAlgn val="ctr"/>
        <c:lblOffset val="100"/>
        <c:noMultiLvlLbl val="0"/>
      </c:catAx>
      <c:valAx>
        <c:axId val="122465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465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cap="none" baseline="0" dirty="0">
                <a:solidFill>
                  <a:sysClr val="windowText" lastClr="000000"/>
                </a:solidFill>
              </a:rPr>
              <a:t>Rapid </a:t>
            </a:r>
            <a:r>
              <a:rPr lang="en-US" cap="none" baseline="0" dirty="0" err="1">
                <a:solidFill>
                  <a:sysClr val="windowText" lastClr="000000"/>
                </a:solidFill>
              </a:rPr>
              <a:t>ResponseTeam</a:t>
            </a:r>
            <a:r>
              <a:rPr lang="en-US" cap="none" baseline="0" dirty="0">
                <a:solidFill>
                  <a:sysClr val="windowText" lastClr="000000"/>
                </a:solidFill>
              </a:rPr>
              <a:t> Utilization Versus Out-Patients Codes by </a:t>
            </a:r>
            <a:r>
              <a:rPr lang="en-US" cap="none" baseline="0" dirty="0" smtClean="0">
                <a:solidFill>
                  <a:sysClr val="windowText" lastClr="000000"/>
                </a:solidFill>
              </a:rPr>
              <a:t>2nd </a:t>
            </a:r>
            <a:r>
              <a:rPr lang="en-US" cap="none" baseline="0" dirty="0">
                <a:solidFill>
                  <a:sysClr val="windowText" lastClr="000000"/>
                </a:solidFill>
              </a:rPr>
              <a:t>Q2024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120" normalizeH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55234606405706E-2"/>
          <c:y val="0.22326012083771085"/>
          <c:w val="0.89462473997881542"/>
          <c:h val="0.61754300529506989"/>
        </c:manualLayout>
      </c:layout>
      <c:lineChart>
        <c:grouping val="standard"/>
        <c:varyColors val="0"/>
        <c:ser>
          <c:idx val="0"/>
          <c:order val="0"/>
          <c:tx>
            <c:strRef>
              <c:f>Updated!$T$4</c:f>
              <c:strCache>
                <c:ptCount val="1"/>
                <c:pt idx="0">
                  <c:v>RRT Utilization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tx2">
                  <a:lumMod val="75000"/>
                  <a:alpha val="90000"/>
                </a:schemeClr>
              </a:solidFill>
              <a:ln w="9525">
                <a:solidFill>
                  <a:schemeClr val="tx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Updated!$S$29:$S$42</c:f>
              <c:strCache>
                <c:ptCount val="14"/>
                <c:pt idx="0">
                  <c:v>1Q21</c:v>
                </c:pt>
                <c:pt idx="1">
                  <c:v>2Q21</c:v>
                </c:pt>
                <c:pt idx="2">
                  <c:v>3Q21</c:v>
                </c:pt>
                <c:pt idx="3">
                  <c:v>4Q21</c:v>
                </c:pt>
                <c:pt idx="4">
                  <c:v>1Q22</c:v>
                </c:pt>
                <c:pt idx="5">
                  <c:v>2Q22</c:v>
                </c:pt>
                <c:pt idx="6">
                  <c:v>3Q22</c:v>
                </c:pt>
                <c:pt idx="7">
                  <c:v>4Q22</c:v>
                </c:pt>
                <c:pt idx="8">
                  <c:v>1Q 2023</c:v>
                </c:pt>
                <c:pt idx="9">
                  <c:v>2Q 2023</c:v>
                </c:pt>
                <c:pt idx="10">
                  <c:v>3Q 2023</c:v>
                </c:pt>
                <c:pt idx="11">
                  <c:v>4Q 2023</c:v>
                </c:pt>
                <c:pt idx="12">
                  <c:v>1Q 2024</c:v>
                </c:pt>
                <c:pt idx="13">
                  <c:v>2Q 24</c:v>
                </c:pt>
              </c:strCache>
            </c:strRef>
          </c:cat>
          <c:val>
            <c:numRef>
              <c:f>Updated!$T$29:$T$42</c:f>
              <c:numCache>
                <c:formatCode>General</c:formatCode>
                <c:ptCount val="14"/>
                <c:pt idx="0">
                  <c:v>88</c:v>
                </c:pt>
                <c:pt idx="1">
                  <c:v>80</c:v>
                </c:pt>
                <c:pt idx="2">
                  <c:v>51</c:v>
                </c:pt>
                <c:pt idx="3">
                  <c:v>53</c:v>
                </c:pt>
                <c:pt idx="4">
                  <c:v>54</c:v>
                </c:pt>
                <c:pt idx="5">
                  <c:v>61</c:v>
                </c:pt>
                <c:pt idx="6">
                  <c:v>57</c:v>
                </c:pt>
                <c:pt idx="7">
                  <c:v>51</c:v>
                </c:pt>
                <c:pt idx="8">
                  <c:v>42</c:v>
                </c:pt>
                <c:pt idx="9">
                  <c:v>51</c:v>
                </c:pt>
                <c:pt idx="10">
                  <c:v>46</c:v>
                </c:pt>
                <c:pt idx="11">
                  <c:v>54</c:v>
                </c:pt>
                <c:pt idx="12">
                  <c:v>51</c:v>
                </c:pt>
                <c:pt idx="13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09-4573-82B6-0DD58C65DEA3}"/>
            </c:ext>
          </c:extLst>
        </c:ser>
        <c:ser>
          <c:idx val="1"/>
          <c:order val="1"/>
          <c:tx>
            <c:strRef>
              <c:f>Updated!$U$4</c:f>
              <c:strCache>
                <c:ptCount val="1"/>
                <c:pt idx="0">
                  <c:v>Out patient codes 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Updated!$S$29:$S$42</c:f>
              <c:strCache>
                <c:ptCount val="14"/>
                <c:pt idx="0">
                  <c:v>1Q21</c:v>
                </c:pt>
                <c:pt idx="1">
                  <c:v>2Q21</c:v>
                </c:pt>
                <c:pt idx="2">
                  <c:v>3Q21</c:v>
                </c:pt>
                <c:pt idx="3">
                  <c:v>4Q21</c:v>
                </c:pt>
                <c:pt idx="4">
                  <c:v>1Q22</c:v>
                </c:pt>
                <c:pt idx="5">
                  <c:v>2Q22</c:v>
                </c:pt>
                <c:pt idx="6">
                  <c:v>3Q22</c:v>
                </c:pt>
                <c:pt idx="7">
                  <c:v>4Q22</c:v>
                </c:pt>
                <c:pt idx="8">
                  <c:v>1Q 2023</c:v>
                </c:pt>
                <c:pt idx="9">
                  <c:v>2Q 2023</c:v>
                </c:pt>
                <c:pt idx="10">
                  <c:v>3Q 2023</c:v>
                </c:pt>
                <c:pt idx="11">
                  <c:v>4Q 2023</c:v>
                </c:pt>
                <c:pt idx="12">
                  <c:v>1Q 2024</c:v>
                </c:pt>
                <c:pt idx="13">
                  <c:v>2Q 24</c:v>
                </c:pt>
              </c:strCache>
            </c:strRef>
          </c:cat>
          <c:val>
            <c:numRef>
              <c:f>Updated!$U$29:$U$42</c:f>
              <c:numCache>
                <c:formatCode>General</c:formatCode>
                <c:ptCount val="14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  <c:pt idx="5">
                  <c:v>5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09-4573-82B6-0DD58C65DEA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0281040"/>
        <c:axId val="170281600"/>
      </c:lineChart>
      <c:catAx>
        <c:axId val="17028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1620000" spcFirstLastPara="1" vertOverflow="ellipsis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281600"/>
        <c:crosses val="autoZero"/>
        <c:auto val="0"/>
        <c:lblAlgn val="ctr"/>
        <c:lblOffset val="100"/>
        <c:noMultiLvlLbl val="0"/>
      </c:catAx>
      <c:valAx>
        <c:axId val="170281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28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Time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spPr>
            <a:ln w="0">
              <a:solidFill>
                <a:srgbClr val="333399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333399"/>
              </a:solidFill>
              <a:ln>
                <a:noFill/>
              </a:ln>
            </c:spPr>
          </c:marker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data_Page1_1_1!$A$2:$A$4</c:f>
              <c:strCache>
                <c:ptCount val="3"/>
                <c:pt idx="0">
                  <c:v>APR-2024</c:v>
                </c:pt>
                <c:pt idx="1">
                  <c:v>MAY-2024</c:v>
                </c:pt>
                <c:pt idx="2">
                  <c:v>JUN-2024</c:v>
                </c:pt>
              </c:strCache>
            </c:strRef>
          </c:cat>
          <c:val>
            <c:numRef>
              <c:f>data_Page1_1_1!$B$2:$B$4</c:f>
              <c:numCache>
                <c:formatCode>General</c:formatCode>
                <c:ptCount val="3"/>
                <c:pt idx="0">
                  <c:v>39</c:v>
                </c:pt>
                <c:pt idx="1">
                  <c:v>51</c:v>
                </c:pt>
                <c:pt idx="2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E0-466F-98EB-7CA67738692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06666128"/>
        <c:axId val="2"/>
      </c:lineChart>
      <c:catAx>
        <c:axId val="1406666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06666128"/>
        <c:crosses val="autoZero"/>
        <c:crossBetween val="between"/>
      </c:valAx>
      <c:spPr>
        <a:noFill/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Unit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data_Page1_1_2!$B$1</c:f>
              <c:strCache>
                <c:ptCount val="1"/>
                <c:pt idx="0">
                  <c:v>Inpatient</c:v>
                </c:pt>
              </c:strCache>
            </c:strRef>
          </c:tx>
          <c:spPr>
            <a:gradFill flip="none" rotWithShape="1">
              <a:gsLst>
                <a:gs pos="0">
                  <a:srgbClr val="8599D3"/>
                </a:gs>
                <a:gs pos="100000">
                  <a:srgbClr val="5876AE"/>
                </a:gs>
              </a:gsLst>
              <a:lin ang="5400000" scaled="1"/>
            </a:gradFill>
            <a:ln>
              <a:noFill/>
            </a:ln>
          </c:spPr>
          <c:invertIfNegative val="0"/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data_Page1_1_2!$A$2:$A$9</c:f>
              <c:strCache>
                <c:ptCount val="8"/>
                <c:pt idx="0">
                  <c:v>A2</c:v>
                </c:pt>
                <c:pt idx="1">
                  <c:v>B2</c:v>
                </c:pt>
                <c:pt idx="2">
                  <c:v>B3-1</c:v>
                </c:pt>
                <c:pt idx="3">
                  <c:v>B3-2</c:v>
                </c:pt>
                <c:pt idx="4">
                  <c:v>C1</c:v>
                </c:pt>
                <c:pt idx="5">
                  <c:v>C2</c:v>
                </c:pt>
                <c:pt idx="6">
                  <c:v>CVT</c:v>
                </c:pt>
                <c:pt idx="7">
                  <c:v>EMS-L2</c:v>
                </c:pt>
              </c:strCache>
            </c:strRef>
          </c:cat>
          <c:val>
            <c:numRef>
              <c:f>data_Page1_1_2!$B$2:$B$9</c:f>
              <c:numCache>
                <c:formatCode>General</c:formatCode>
                <c:ptCount val="8"/>
                <c:pt idx="0">
                  <c:v>50</c:v>
                </c:pt>
                <c:pt idx="1">
                  <c:v>8</c:v>
                </c:pt>
                <c:pt idx="2">
                  <c:v>36</c:v>
                </c:pt>
                <c:pt idx="3">
                  <c:v>16</c:v>
                </c:pt>
                <c:pt idx="4">
                  <c:v>9</c:v>
                </c:pt>
                <c:pt idx="5">
                  <c:v>3</c:v>
                </c:pt>
                <c:pt idx="6">
                  <c:v>21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1-49E6-A54B-CB63837EC0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10208256"/>
        <c:axId val="2"/>
      </c:barChart>
      <c:catAx>
        <c:axId val="1410208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10208256"/>
        <c:crosses val="autoZero"/>
        <c:crossBetween val="between"/>
      </c:valAx>
      <c:spPr>
        <a:noFill/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800" b="0" i="0" u="none" strike="noStrike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Time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spPr>
            <a:ln w="0">
              <a:solidFill>
                <a:srgbClr val="333399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333399"/>
              </a:solidFill>
              <a:ln>
                <a:noFill/>
              </a:ln>
            </c:spPr>
          </c:marker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data_Page1_1_1!$A$2:$A$4</c:f>
              <c:strCache>
                <c:ptCount val="3"/>
                <c:pt idx="0">
                  <c:v>APR-2024</c:v>
                </c:pt>
                <c:pt idx="1">
                  <c:v>MAY-2024</c:v>
                </c:pt>
                <c:pt idx="2">
                  <c:v>JUN-2024</c:v>
                </c:pt>
              </c:strCache>
            </c:strRef>
          </c:cat>
          <c:val>
            <c:numRef>
              <c:f>data_Page1_1_1!$B$2:$B$4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40-4C57-9DDF-6C01F1C9135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45943888"/>
        <c:axId val="2"/>
      </c:lineChart>
      <c:catAx>
        <c:axId val="1445943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5943888"/>
        <c:crosses val="autoZero"/>
        <c:crossBetween val="between"/>
      </c:valAx>
      <c:spPr>
        <a:noFill/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Unit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data_Page1_1_2!$B$1</c:f>
              <c:strCache>
                <c:ptCount val="1"/>
                <c:pt idx="0">
                  <c:v>Outpatient</c:v>
                </c:pt>
              </c:strCache>
            </c:strRef>
          </c:tx>
          <c:spPr>
            <a:gradFill flip="none" rotWithShape="1">
              <a:gsLst>
                <a:gs pos="0">
                  <a:srgbClr val="8599D3"/>
                </a:gs>
                <a:gs pos="100000">
                  <a:srgbClr val="5876AE"/>
                </a:gs>
              </a:gsLst>
              <a:lin ang="5400000" scaled="1"/>
            </a:gradFill>
            <a:ln>
              <a:noFill/>
            </a:ln>
          </c:spPr>
          <c:invertIfNegative val="0"/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data_Page1_1_2!$A$2:$A$8</c:f>
              <c:strCache>
                <c:ptCount val="7"/>
                <c:pt idx="0">
                  <c:v>Echo Lab</c:v>
                </c:pt>
                <c:pt idx="1">
                  <c:v>Hemodialysis Unit</c:v>
                </c:pt>
                <c:pt idx="2">
                  <c:v>Neurisciences NT-R</c:v>
                </c:pt>
                <c:pt idx="3">
                  <c:v>Pediatrics NT-R</c:v>
                </c:pt>
                <c:pt idx="4">
                  <c:v>Pet Scan</c:v>
                </c:pt>
                <c:pt idx="5">
                  <c:v>Radiation Therapy</c:v>
                </c:pt>
                <c:pt idx="6">
                  <c:v>Radiology Recovery</c:v>
                </c:pt>
              </c:strCache>
            </c:strRef>
          </c:cat>
          <c:val>
            <c:numRef>
              <c:f>data_Page1_1_2!$B$2:$B$8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3-4052-BCE8-202C2FF2F9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45947216"/>
        <c:axId val="2"/>
      </c:barChart>
      <c:catAx>
        <c:axId val="1445947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5947216"/>
        <c:crosses val="autoZero"/>
        <c:crossBetween val="between"/>
      </c:valAx>
      <c:spPr>
        <a:noFill/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800" b="0" i="0" u="none" strike="noStrike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Time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spPr>
            <a:ln w="0">
              <a:solidFill>
                <a:srgbClr val="333399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333399"/>
              </a:solidFill>
              <a:ln>
                <a:noFill/>
              </a:ln>
            </c:spPr>
          </c:marker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data_Page1_1_1!$A$2</c:f>
              <c:strCache>
                <c:ptCount val="1"/>
                <c:pt idx="0">
                  <c:v>APR-2024</c:v>
                </c:pt>
              </c:strCache>
            </c:strRef>
          </c:cat>
          <c:val>
            <c:numRef>
              <c:f>data_Page1_1_1!$B$2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0B-4089-BF0F-E5967B16E23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7005872"/>
        <c:axId val="2"/>
      </c:lineChart>
      <c:catAx>
        <c:axId val="127005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7005872"/>
        <c:crosses val="autoZero"/>
        <c:crossBetween val="between"/>
      </c:valAx>
      <c:spPr>
        <a:noFill/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51967814140867E-2"/>
          <c:y val="0.10298234816024746"/>
          <c:w val="0.83480068699106291"/>
          <c:h val="0.77686520054604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data_Page1_1_2!$B$1</c:f>
              <c:strCache>
                <c:ptCount val="1"/>
                <c:pt idx="0">
                  <c:v>Outpatient</c:v>
                </c:pt>
              </c:strCache>
            </c:strRef>
          </c:tx>
          <c:spPr>
            <a:gradFill flip="none" rotWithShape="1">
              <a:gsLst>
                <a:gs pos="0">
                  <a:srgbClr val="8599D3"/>
                </a:gs>
                <a:gs pos="100000">
                  <a:srgbClr val="5876AE"/>
                </a:gs>
              </a:gsLst>
              <a:lin ang="5400000" scaled="1"/>
            </a:gradFill>
            <a:ln>
              <a:noFill/>
            </a:ln>
          </c:spPr>
          <c:invertIfNegative val="0"/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data_Page1_1_2!$A$2</c:f>
              <c:strCache>
                <c:ptCount val="1"/>
                <c:pt idx="0">
                  <c:v>B1-Radiation Therapy</c:v>
                </c:pt>
              </c:strCache>
            </c:strRef>
          </c:cat>
          <c:val>
            <c:numRef>
              <c:f>data_Page1_1_2!$B$2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7B-403B-8241-E882EA6031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7006288"/>
        <c:axId val="2"/>
      </c:barChart>
      <c:catAx>
        <c:axId val="127006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7006288"/>
        <c:crosses val="autoZero"/>
        <c:crossBetween val="between"/>
      </c:valAx>
      <c:spPr>
        <a:noFill/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800" b="0" i="0" u="none" strike="noStrike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Time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spPr>
            <a:ln w="0">
              <a:solidFill>
                <a:srgbClr val="333399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333399"/>
              </a:solidFill>
              <a:ln>
                <a:noFill/>
              </a:ln>
            </c:spPr>
          </c:marker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data_Page1_1_1!$A$2:$A$4</c:f>
              <c:strCache>
                <c:ptCount val="3"/>
                <c:pt idx="0">
                  <c:v>APR-2024</c:v>
                </c:pt>
                <c:pt idx="1">
                  <c:v>MAY-2024</c:v>
                </c:pt>
                <c:pt idx="2">
                  <c:v>JUN-2024</c:v>
                </c:pt>
              </c:strCache>
            </c:strRef>
          </c:cat>
          <c:val>
            <c:numRef>
              <c:f>data_Page1_1_1!$B$2:$B$4</c:f>
              <c:numCache>
                <c:formatCode>General</c:formatCode>
                <c:ptCount val="3"/>
                <c:pt idx="0">
                  <c:v>24</c:v>
                </c:pt>
                <c:pt idx="1">
                  <c:v>16</c:v>
                </c:pt>
                <c:pt idx="2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E7-4BD9-BD3C-490EE6721B4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18771087"/>
        <c:axId val="2"/>
      </c:lineChart>
      <c:catAx>
        <c:axId val="91877108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18771087"/>
        <c:crosses val="autoZero"/>
        <c:crossBetween val="between"/>
      </c:valAx>
      <c:spPr>
        <a:noFill/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Unit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data_Page1_1_2!$B$1</c:f>
              <c:strCache>
                <c:ptCount val="1"/>
                <c:pt idx="0">
                  <c:v>Inpatient</c:v>
                </c:pt>
              </c:strCache>
            </c:strRef>
          </c:tx>
          <c:spPr>
            <a:gradFill flip="none" rotWithShape="1">
              <a:gsLst>
                <a:gs pos="0">
                  <a:srgbClr val="8599D3"/>
                </a:gs>
                <a:gs pos="100000">
                  <a:srgbClr val="5876AE"/>
                </a:gs>
              </a:gsLst>
              <a:lin ang="5400000" scaled="1"/>
            </a:gradFill>
            <a:ln>
              <a:noFill/>
            </a:ln>
          </c:spPr>
          <c:invertIfNegative val="0"/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data_Page1_1_2!$A$2:$A$5</c:f>
              <c:strCache>
                <c:ptCount val="4"/>
                <c:pt idx="0">
                  <c:v>CWA</c:v>
                </c:pt>
                <c:pt idx="1">
                  <c:v>CWB</c:v>
                </c:pt>
                <c:pt idx="2">
                  <c:v>CWC</c:v>
                </c:pt>
                <c:pt idx="3">
                  <c:v>CWD</c:v>
                </c:pt>
              </c:strCache>
            </c:strRef>
          </c:cat>
          <c:val>
            <c:numRef>
              <c:f>data_Page1_1_2!$B$2:$B$5</c:f>
              <c:numCache>
                <c:formatCode>General</c:formatCode>
                <c:ptCount val="4"/>
                <c:pt idx="0">
                  <c:v>17</c:v>
                </c:pt>
                <c:pt idx="1">
                  <c:v>16</c:v>
                </c:pt>
                <c:pt idx="2">
                  <c:v>13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90-4DEF-9F5B-F6A98DEE5C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18769839"/>
        <c:axId val="2"/>
      </c:barChart>
      <c:catAx>
        <c:axId val="918769839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18769839"/>
        <c:crosses val="autoZero"/>
        <c:crossBetween val="between"/>
      </c:valAx>
      <c:spPr>
        <a:noFill/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800" b="0" i="0" u="none" strike="noStrike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Time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spPr>
            <a:ln w="0">
              <a:solidFill>
                <a:srgbClr val="333399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333399"/>
              </a:solidFill>
              <a:ln>
                <a:noFill/>
              </a:ln>
            </c:spPr>
          </c:marker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data_Page1_1_1!$A$2:$A$3</c:f>
              <c:strCache>
                <c:ptCount val="2"/>
                <c:pt idx="0">
                  <c:v>APR-2024</c:v>
                </c:pt>
                <c:pt idx="1">
                  <c:v>MAY-2024</c:v>
                </c:pt>
              </c:strCache>
            </c:strRef>
          </c:cat>
          <c:val>
            <c:numRef>
              <c:f>data_Page1_1_1!$B$2:$B$3</c:f>
              <c:numCache>
                <c:formatCode>General</c:formatCode>
                <c:ptCount val="2"/>
                <c:pt idx="0">
                  <c:v>1</c:v>
                </c:pt>
                <c:pt idx="1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99-41CE-A0FB-1C2AA223BD4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3638607"/>
        <c:axId val="2"/>
      </c:lineChart>
      <c:catAx>
        <c:axId val="30363860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3638607"/>
        <c:crosses val="autoZero"/>
        <c:crossBetween val="between"/>
      </c:valAx>
      <c:spPr>
        <a:noFill/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Unit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data_Page1_1_2!$B$1</c:f>
              <c:strCache>
                <c:ptCount val="1"/>
                <c:pt idx="0">
                  <c:v>Outpatient</c:v>
                </c:pt>
              </c:strCache>
            </c:strRef>
          </c:tx>
          <c:spPr>
            <a:gradFill flip="none" rotWithShape="1">
              <a:gsLst>
                <a:gs pos="0">
                  <a:srgbClr val="8599D3"/>
                </a:gs>
                <a:gs pos="100000">
                  <a:srgbClr val="5876AE"/>
                </a:gs>
              </a:gsLst>
              <a:lin ang="5400000" scaled="1"/>
            </a:gradFill>
            <a:ln>
              <a:noFill/>
            </a:ln>
          </c:spPr>
          <c:invertIfNegative val="0"/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data_Page1_1_2!$A$2</c:f>
              <c:strCache>
                <c:ptCount val="1"/>
                <c:pt idx="0">
                  <c:v>KFNCCC-OPD</c:v>
                </c:pt>
              </c:strCache>
            </c:strRef>
          </c:cat>
          <c:val>
            <c:numRef>
              <c:f>data_Page1_1_2!$B$2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F3-4E88-85D3-4FCF0CC75E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3640271"/>
        <c:axId val="2"/>
      </c:barChart>
      <c:catAx>
        <c:axId val="303640271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3640271"/>
        <c:crosses val="autoZero"/>
        <c:crossBetween val="between"/>
      </c:valAx>
      <c:spPr>
        <a:noFill/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800" b="0" i="0" u="none" strike="noStrike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0249397205895241"/>
          <c:y val="1.72189575751549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651386640100099E-2"/>
          <c:y val="0.43247416953671819"/>
          <c:w val="0.94034863566582483"/>
          <c:h val="0.513747461037573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'1Q 2021'!$B$18</c:f>
              <c:strCache>
                <c:ptCount val="1"/>
                <c:pt idx="0">
                  <c:v>Adult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2FB4-40A8-9E62-6DC2E891B6CE}"/>
              </c:ext>
            </c:extLst>
          </c:dPt>
          <c:dLbls>
            <c:dLbl>
              <c:idx val="0"/>
              <c:layout>
                <c:manualLayout>
                  <c:x val="5.5555555555555046E-3"/>
                  <c:y val="-6.0975609756097636E-2"/>
                </c:manualLayout>
              </c:layout>
              <c:tx>
                <c:rich>
                  <a:bodyPr/>
                  <a:lstStyle/>
                  <a:p>
                    <a:fld id="{ADFC0995-CBF8-41D0-9A05-9EDC7D99B02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FB4-40A8-9E62-6DC2E891B6CE}"/>
                </c:ext>
              </c:extLst>
            </c:dLbl>
            <c:dLbl>
              <c:idx val="1"/>
              <c:layout>
                <c:manualLayout>
                  <c:x val="5.6446658495518248E-2"/>
                  <c:y val="-6.91056662418708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87D7F7-4C89-434E-BF2C-B2C392A79213}" type="VALUE">
                      <a:rPr lang="en-US" sz="1400" b="1" smtClean="0"/>
                      <a:pPr>
                        <a:defRPr sz="1400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33754271282126"/>
                      <c:h val="7.310996576861099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FB4-40A8-9E62-6DC2E891B6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'1Q 2021'!$A$19:$A$20</c:f>
              <c:strCache>
                <c:ptCount val="2"/>
                <c:pt idx="0">
                  <c:v>With RRT activation</c:v>
                </c:pt>
                <c:pt idx="1">
                  <c:v>Without RRT activation</c:v>
                </c:pt>
              </c:strCache>
            </c:strRef>
          </c:cat>
          <c:val>
            <c:numRef>
              <c:f>'1Q 2021'!$B$19:$B$20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65-4350-83A2-4B9313B4AB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1207008"/>
        <c:axId val="121207568"/>
        <c:axId val="0"/>
      </c:bar3DChart>
      <c:catAx>
        <c:axId val="12120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7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07568"/>
        <c:crosses val="autoZero"/>
        <c:auto val="0"/>
        <c:lblAlgn val="ctr"/>
        <c:lblOffset val="100"/>
        <c:noMultiLvlLbl val="0"/>
      </c:catAx>
      <c:valAx>
        <c:axId val="12120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0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300" baseline="0" dirty="0"/>
              <a:t>Adult</a:t>
            </a:r>
            <a:r>
              <a:rPr lang="en-US" dirty="0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651364334175214E-2"/>
          <c:y val="8.4599544066181642E-2"/>
          <c:w val="0.94034863566582483"/>
          <c:h val="0.863948057383545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'1Q 2021'!$B$18</c:f>
              <c:strCache>
                <c:ptCount val="1"/>
                <c:pt idx="0">
                  <c:v>Adult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2FB4-40A8-9E62-6DC2E891B6CE}"/>
              </c:ext>
            </c:extLst>
          </c:dPt>
          <c:dLbls>
            <c:dLbl>
              <c:idx val="0"/>
              <c:layout>
                <c:manualLayout>
                  <c:x val="5.5555555555555046E-3"/>
                  <c:y val="-6.0975609756097636E-2"/>
                </c:manualLayout>
              </c:layout>
              <c:tx>
                <c:rich>
                  <a:bodyPr/>
                  <a:lstStyle/>
                  <a:p>
                    <a:fld id="{ADFC0995-CBF8-41D0-9A05-9EDC7D99B02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FB4-40A8-9E62-6DC2E891B6CE}"/>
                </c:ext>
              </c:extLst>
            </c:dLbl>
            <c:dLbl>
              <c:idx val="1"/>
              <c:layout>
                <c:manualLayout>
                  <c:x val="5.6446697559912516E-2"/>
                  <c:y val="-5.88814407094863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87D7F7-4C89-434E-BF2C-B2C392A79213}" type="VALUE">
                      <a:rPr lang="en-US" sz="1400" b="1" smtClean="0"/>
                      <a:pPr>
                        <a:defRPr sz="1400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33754271282126"/>
                      <c:h val="7.310996576861099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FB4-40A8-9E62-6DC2E891B6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'1Q 2021'!$A$19:$A$20</c:f>
              <c:strCache>
                <c:ptCount val="2"/>
                <c:pt idx="0">
                  <c:v>With RRT activation</c:v>
                </c:pt>
                <c:pt idx="1">
                  <c:v>Without RRT activation</c:v>
                </c:pt>
              </c:strCache>
            </c:strRef>
          </c:cat>
          <c:val>
            <c:numRef>
              <c:f>'1Q 2021'!$B$19:$B$20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65-4350-83A2-4B9313B4AB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1207008"/>
        <c:axId val="121207568"/>
        <c:axId val="0"/>
      </c:bar3DChart>
      <c:catAx>
        <c:axId val="12120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07568"/>
        <c:crosses val="autoZero"/>
        <c:auto val="0"/>
        <c:lblAlgn val="ctr"/>
        <c:lblOffset val="100"/>
        <c:noMultiLvlLbl val="0"/>
      </c:catAx>
      <c:valAx>
        <c:axId val="12120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0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'1Q 2021'!$Q$2</c:f>
              <c:strCache>
                <c:ptCount val="1"/>
                <c:pt idx="0">
                  <c:v>Adult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293-4136-8AF6-3BAE42EF19D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F79-48EC-BFD1-75C6FEECB9E4}"/>
              </c:ext>
            </c:extLst>
          </c:dPt>
          <c:dLbls>
            <c:dLbl>
              <c:idx val="0"/>
              <c:layout>
                <c:manualLayout>
                  <c:x val="3.0555555555555555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293-4136-8AF6-3BAE42EF19D9}"/>
                </c:ext>
              </c:extLst>
            </c:dLbl>
            <c:dLbl>
              <c:idx val="1"/>
              <c:layout>
                <c:manualLayout>
                  <c:x val="2.8486128327189976E-2"/>
                  <c:y val="-8.89150627069204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6377064702412448E-2"/>
                      <c:h val="2.7866893774196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F79-48EC-BFD1-75C6FEECB9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'1Q 2021'!$P$3:$P$4</c:f>
              <c:strCache>
                <c:ptCount val="2"/>
                <c:pt idx="0">
                  <c:v>With RRT Activation</c:v>
                </c:pt>
                <c:pt idx="1">
                  <c:v>With out RRT activation</c:v>
                </c:pt>
              </c:strCache>
            </c:strRef>
          </c:cat>
          <c:val>
            <c:numRef>
              <c:f>'1Q 2021'!$Q$3:$Q$4</c:f>
              <c:numCache>
                <c:formatCode>General</c:formatCode>
                <c:ptCount val="2"/>
                <c:pt idx="0">
                  <c:v>16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93-4136-8AF6-3BAE42EF19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1588960"/>
        <c:axId val="121589520"/>
        <c:axId val="0"/>
      </c:bar3DChart>
      <c:catAx>
        <c:axId val="12158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589520"/>
        <c:crosses val="autoZero"/>
        <c:auto val="1"/>
        <c:lblAlgn val="ctr"/>
        <c:lblOffset val="100"/>
        <c:noMultiLvlLbl val="0"/>
      </c:catAx>
      <c:valAx>
        <c:axId val="12158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58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Time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spPr>
            <a:ln w="0">
              <a:solidFill>
                <a:srgbClr val="333399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333399"/>
              </a:solidFill>
              <a:ln>
                <a:noFill/>
              </a:ln>
            </c:spPr>
          </c:marker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data_Page1_1_1!$A$2:$A$4</c:f>
              <c:strCache>
                <c:ptCount val="3"/>
                <c:pt idx="0">
                  <c:v>APR-2024</c:v>
                </c:pt>
                <c:pt idx="1">
                  <c:v>MAY-2024</c:v>
                </c:pt>
                <c:pt idx="2">
                  <c:v>JUN-2024</c:v>
                </c:pt>
              </c:strCache>
            </c:strRef>
          </c:cat>
          <c:val>
            <c:numRef>
              <c:f>data_Page1_1_1!$B$2:$B$4</c:f>
              <c:numCache>
                <c:formatCode>General</c:formatCode>
                <c:ptCount val="3"/>
                <c:pt idx="0">
                  <c:v>63</c:v>
                </c:pt>
                <c:pt idx="1">
                  <c:v>68</c:v>
                </c:pt>
                <c:pt idx="2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D9-4D52-B5CB-1C618CC3463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41284911"/>
        <c:axId val="2"/>
      </c:lineChart>
      <c:catAx>
        <c:axId val="1741284911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41284911"/>
        <c:crosses val="autoZero"/>
        <c:crossBetween val="between"/>
      </c:valAx>
      <c:spPr>
        <a:noFill/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Unit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data_Page1_1_2!$B$1</c:f>
              <c:strCache>
                <c:ptCount val="1"/>
                <c:pt idx="0">
                  <c:v>Inpatient</c:v>
                </c:pt>
              </c:strCache>
            </c:strRef>
          </c:tx>
          <c:spPr>
            <a:gradFill flip="none" rotWithShape="1">
              <a:gsLst>
                <a:gs pos="0">
                  <a:srgbClr val="8599D3"/>
                </a:gs>
                <a:gs pos="100000">
                  <a:srgbClr val="5876AE"/>
                </a:gs>
              </a:gsLst>
              <a:lin ang="5400000" scaled="1"/>
            </a:gradFill>
            <a:ln>
              <a:noFill/>
            </a:ln>
          </c:spPr>
          <c:invertIfNegative val="0"/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data_Page1_1_2!$A$2:$A$16</c:f>
              <c:strCache>
                <c:ptCount val="15"/>
                <c:pt idx="0">
                  <c:v>A1</c:v>
                </c:pt>
                <c:pt idx="1">
                  <c:v>A3</c:v>
                </c:pt>
                <c:pt idx="2">
                  <c:v>A4</c:v>
                </c:pt>
                <c:pt idx="3">
                  <c:v>B1</c:v>
                </c:pt>
                <c:pt idx="4">
                  <c:v>B2</c:v>
                </c:pt>
                <c:pt idx="5">
                  <c:v>B3</c:v>
                </c:pt>
                <c:pt idx="6">
                  <c:v>C1</c:v>
                </c:pt>
                <c:pt idx="7">
                  <c:v>C2</c:v>
                </c:pt>
                <c:pt idx="8">
                  <c:v>C3</c:v>
                </c:pt>
                <c:pt idx="9">
                  <c:v>CVT</c:v>
                </c:pt>
                <c:pt idx="10">
                  <c:v>D3-1</c:v>
                </c:pt>
                <c:pt idx="11">
                  <c:v>D4-1</c:v>
                </c:pt>
                <c:pt idx="12">
                  <c:v>EMS-L2</c:v>
                </c:pt>
                <c:pt idx="13">
                  <c:v>Neurovascular Stepdown Unit</c:v>
                </c:pt>
                <c:pt idx="14">
                  <c:v>Other</c:v>
                </c:pt>
              </c:strCache>
            </c:strRef>
          </c:cat>
          <c:val>
            <c:numRef>
              <c:f>data_Page1_1_2!$B$2:$B$16</c:f>
              <c:numCache>
                <c:formatCode>General</c:formatCode>
                <c:ptCount val="15"/>
                <c:pt idx="0">
                  <c:v>5</c:v>
                </c:pt>
                <c:pt idx="1">
                  <c:v>25</c:v>
                </c:pt>
                <c:pt idx="2">
                  <c:v>13</c:v>
                </c:pt>
                <c:pt idx="3">
                  <c:v>1</c:v>
                </c:pt>
                <c:pt idx="4">
                  <c:v>31</c:v>
                </c:pt>
                <c:pt idx="5">
                  <c:v>1</c:v>
                </c:pt>
                <c:pt idx="6">
                  <c:v>25</c:v>
                </c:pt>
                <c:pt idx="7">
                  <c:v>2</c:v>
                </c:pt>
                <c:pt idx="8">
                  <c:v>25</c:v>
                </c:pt>
                <c:pt idx="9">
                  <c:v>11</c:v>
                </c:pt>
                <c:pt idx="10">
                  <c:v>5</c:v>
                </c:pt>
                <c:pt idx="11">
                  <c:v>20</c:v>
                </c:pt>
                <c:pt idx="12">
                  <c:v>12</c:v>
                </c:pt>
                <c:pt idx="13">
                  <c:v>10</c:v>
                </c:pt>
                <c:pt idx="1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B-4FC9-95F4-592E9A4744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44622783"/>
        <c:axId val="2"/>
      </c:barChart>
      <c:catAx>
        <c:axId val="1744622783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44622783"/>
        <c:crosses val="autoZero"/>
        <c:crossBetween val="between"/>
      </c:valAx>
      <c:spPr>
        <a:noFill/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800" b="0" i="0" u="none" strike="noStrike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72701851094564E-2"/>
          <c:y val="3.6430639544633964E-2"/>
          <c:w val="0.91219341467969284"/>
          <c:h val="0.735822218824295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Sheet1!$E$5</c:f>
              <c:strCache>
                <c:ptCount val="1"/>
                <c:pt idx="0">
                  <c:v>Cardiac arrest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Sheet1!$D$6:$D$8</c:f>
              <c:strCache>
                <c:ptCount val="3"/>
                <c:pt idx="0">
                  <c:v>A3</c:v>
                </c:pt>
                <c:pt idx="1">
                  <c:v>B2</c:v>
                </c:pt>
                <c:pt idx="2">
                  <c:v>MICU-C(Other)</c:v>
                </c:pt>
              </c:strCache>
            </c:strRef>
          </c:cat>
          <c:val>
            <c:numRef>
              <c:f>Sheet1!$E$6:$E$8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85-4432-9529-F82BA3987AB5}"/>
            </c:ext>
          </c:extLst>
        </c:ser>
        <c:ser>
          <c:idx val="1"/>
          <c:order val="1"/>
          <c:tx>
            <c:strRef>
              <c:f>Sheet1!$F$5</c:f>
              <c:strCache>
                <c:ptCount val="1"/>
                <c:pt idx="0">
                  <c:v>RRT ACTIVATION </c:v>
                </c:pt>
              </c:strCache>
            </c:strRef>
          </c:tx>
          <c:spPr>
            <a:solidFill>
              <a:srgbClr val="4A88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Sheet1!$D$6:$D$8</c:f>
              <c:strCache>
                <c:ptCount val="3"/>
                <c:pt idx="0">
                  <c:v>A3</c:v>
                </c:pt>
                <c:pt idx="1">
                  <c:v>B2</c:v>
                </c:pt>
                <c:pt idx="2">
                  <c:v>MICU-C(Other)</c:v>
                </c:pt>
              </c:strCache>
            </c:strRef>
          </c:cat>
          <c:val>
            <c:numRef>
              <c:f>Sheet1!$F$6:$F$8</c:f>
              <c:numCache>
                <c:formatCode>General</c:formatCode>
                <c:ptCount val="3"/>
                <c:pt idx="0">
                  <c:v>25</c:v>
                </c:pt>
                <c:pt idx="1">
                  <c:v>31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85-4432-9529-F82BA3987A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9973088"/>
        <c:axId val="1233778784"/>
      </c:barChart>
      <c:catAx>
        <c:axId val="120997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778784"/>
        <c:crosses val="autoZero"/>
        <c:auto val="1"/>
        <c:lblAlgn val="ctr"/>
        <c:lblOffset val="100"/>
        <c:noMultiLvlLbl val="0"/>
      </c:catAx>
      <c:valAx>
        <c:axId val="123377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997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Time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spPr>
            <a:ln w="0">
              <a:solidFill>
                <a:srgbClr val="333399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333399"/>
              </a:solidFill>
              <a:ln>
                <a:noFill/>
              </a:ln>
            </c:spPr>
          </c:marker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data_Page1_1_1!$A$2:$A$4</c:f>
              <c:strCache>
                <c:ptCount val="3"/>
                <c:pt idx="0">
                  <c:v>APR-2024</c:v>
                </c:pt>
                <c:pt idx="1">
                  <c:v>MAY-2024</c:v>
                </c:pt>
                <c:pt idx="2">
                  <c:v>JUN-2024</c:v>
                </c:pt>
              </c:strCache>
            </c:strRef>
          </c:cat>
          <c:val>
            <c:numRef>
              <c:f>data_Page1_1_1!$B$2:$B$4</c:f>
              <c:numCache>
                <c:formatCode>General</c:formatCode>
                <c:ptCount val="3"/>
                <c:pt idx="0">
                  <c:v>6</c:v>
                </c:pt>
                <c:pt idx="1">
                  <c:v>13</c:v>
                </c:pt>
                <c:pt idx="2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5A-4722-8FAE-A24A7207186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99445567"/>
        <c:axId val="2"/>
      </c:lineChart>
      <c:catAx>
        <c:axId val="209944556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99445567"/>
        <c:crosses val="autoZero"/>
        <c:crossBetween val="between"/>
      </c:valAx>
      <c:spPr>
        <a:noFill/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00641917-E47E-4BD6-AA9E-0E86E2033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39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rtl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rtl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rtl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rtl="1">
              <a:defRPr sz="1200"/>
            </a:lvl1pPr>
          </a:lstStyle>
          <a:p>
            <a:pPr>
              <a:defRPr/>
            </a:pPr>
            <a:fld id="{0375720B-4E13-4855-9BA7-9AA1D8CC64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59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F26DAE-23AB-4E18-845A-10ED1795B62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95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572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2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07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88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3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082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30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30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3737"/>
                </a:solidFill>
              </a:rPr>
              <a:t>NO</a:t>
            </a:r>
            <a:r>
              <a:rPr lang="en-US" sz="3200" baseline="0" dirty="0" smtClean="0">
                <a:solidFill>
                  <a:srgbClr val="FF3737"/>
                </a:solidFill>
              </a:rPr>
              <a:t> ACCURATE PEDIATRIC DATA</a:t>
            </a:r>
            <a:endParaRPr lang="en-US" sz="3200" dirty="0">
              <a:solidFill>
                <a:srgbClr val="FF373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1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25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29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45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72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85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0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NO CARDIC ARREST</a:t>
            </a:r>
            <a:r>
              <a:rPr lang="en-US" baseline="0" dirty="0" smtClean="0"/>
              <a:t> IN KACOLD INPATIENT 2</a:t>
            </a:r>
            <a:r>
              <a:rPr lang="en-US" baseline="30000" dirty="0" smtClean="0"/>
              <a:t>ND</a:t>
            </a:r>
            <a:r>
              <a:rPr lang="en-US" baseline="0" dirty="0" smtClean="0"/>
              <a:t> QUARTER.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1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4B8A4-4191-4B25-B01A-F13BD50637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3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AB26E-28B6-4581-ABAA-B1F371C331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2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E73E-F713-4EEC-A4AF-7859E9CB9A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7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C5DF6-5052-4A42-8BB4-1A8C99B73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4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B1B67-08B2-4A35-855C-D954DD9831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4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4A73-31A1-47AF-9299-6A633A044D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1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3A91F-DDE1-4F73-BFF8-B0BF5D2B62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7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31C31-E744-4F2A-9B74-13E53895CF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4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F5CF8-AD22-4424-901E-988176F650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47D9-054B-4CDB-9B2F-61D3DC38FD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78F24-51CE-478C-B74D-681BF399DF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6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107A58-C4CD-44B2-9BD4-8AB69921A4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7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143271" y="2276872"/>
            <a:ext cx="8786813" cy="2360612"/>
          </a:xfrm>
        </p:spPr>
        <p:txBody>
          <a:bodyPr/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Rapid Response Team Report </a:t>
            </a:r>
            <a:r>
              <a:rPr 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for 2Q Quarter 2024</a:t>
            </a:r>
            <a:endParaRPr lang="en-US" sz="4800" b="1" dirty="0"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051" name="Picture 5" descr="C:\Documents and Settings\f89933\Desktop\png-brand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91654"/>
            <a:ext cx="3385741" cy="18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683568" y="5229200"/>
            <a:ext cx="79208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Prepared by Rapid Response Team Coordinator, </a:t>
            </a:r>
          </a:p>
          <a:p>
            <a:pPr algn="ctr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In collaboration with Quality Management Division, Performance Improvement Section.</a:t>
            </a:r>
          </a:p>
        </p:txBody>
      </p:sp>
    </p:spTree>
  </p:cSld>
  <p:clrMapOvr>
    <a:masterClrMapping/>
  </p:clrMapOvr>
  <p:transition advTm="1168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170638"/>
            <a:ext cx="9108501" cy="1815882"/>
          </a:xfr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Rapid Response Team Utilization and Outcomes for Adult </a:t>
            </a:r>
            <a:r>
              <a:rPr 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In-Patients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Main </a:t>
            </a:r>
            <a:r>
              <a:rPr lang="en-US" sz="28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Building </a:t>
            </a:r>
            <a:r>
              <a:rPr lang="en-US" sz="280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sz="2800" baseline="3000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nd</a:t>
            </a:r>
            <a:r>
              <a:rPr lang="en-US" sz="28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Q2024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441894"/>
              </p:ext>
            </p:extLst>
          </p:nvPr>
        </p:nvGraphicFramePr>
        <p:xfrm>
          <a:off x="-15302" y="1215360"/>
          <a:ext cx="9108502" cy="1114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7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0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6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Average Length of Stay in ICU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6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Average RRT Cycle Time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Minutes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6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Average of First Responder Arrival Time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Minutes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398254"/>
              </p:ext>
            </p:extLst>
          </p:nvPr>
        </p:nvGraphicFramePr>
        <p:xfrm>
          <a:off x="1" y="2420888"/>
          <a:ext cx="9108502" cy="17308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2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1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9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In-patient Outcomes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7365" marR="7365" marT="73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 marL="7365" marR="7365" marT="73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425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Stayed in Room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337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Decision to Transfer Pt to ICU,</a:t>
                      </a:r>
                    </a:p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Actual Transfer to ICU,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029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Stayed in Room, DNAR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6353126"/>
                  </a:ext>
                </a:extLst>
              </a:tr>
              <a:tr h="316029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        200</a:t>
                      </a:r>
                      <a:endParaRPr lang="en-US" dirty="0"/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16425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8989"/>
              </p:ext>
            </p:extLst>
          </p:nvPr>
        </p:nvGraphicFramePr>
        <p:xfrm>
          <a:off x="-36513" y="4332924"/>
          <a:ext cx="9145016" cy="26669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7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3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26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In-patient 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 </a:t>
                      </a:r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ICU</a:t>
                      </a:r>
                      <a:r>
                        <a:rPr lang="en-US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Days 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Outcomes</a:t>
                      </a: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7873" marR="7873" marT="787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 marL="7873" marR="7873" marT="787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653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Transferred 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Unit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73" marR="7873" marT="7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092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Deceased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73" marR="7873" marT="7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41419230"/>
                  </a:ext>
                </a:extLst>
              </a:tr>
              <a:tr h="307092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DNAR</a:t>
                      </a:r>
                    </a:p>
                  </a:txBody>
                  <a:tcPr marL="7873" marR="7873" marT="7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580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Stayed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 ICU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73" marR="7873" marT="7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79411859"/>
                  </a:ext>
                </a:extLst>
              </a:tr>
              <a:tr h="299733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Discharge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Home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73" marR="7873" marT="7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38061159"/>
                  </a:ext>
                </a:extLst>
              </a:tr>
              <a:tr h="546530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dirty="0" smtClean="0">
                          <a:solidFill>
                            <a:srgbClr val="501D1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endParaRPr lang="en-US" sz="2000" u="none" strike="noStrike" kern="1200" dirty="0">
                        <a:solidFill>
                          <a:srgbClr val="501D1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73" marR="7873" marT="7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28536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466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Adult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Main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2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Q2024</a:t>
            </a:r>
          </a:p>
        </p:txBody>
      </p:sp>
      <p:sp>
        <p:nvSpPr>
          <p:cNvPr id="2" name="Rectangle 1"/>
          <p:cNvSpPr/>
          <p:nvPr/>
        </p:nvSpPr>
        <p:spPr>
          <a:xfrm>
            <a:off x="339603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hart1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271676"/>
              </p:ext>
            </p:extLst>
          </p:nvPr>
        </p:nvGraphicFramePr>
        <p:xfrm>
          <a:off x="107504" y="1484784"/>
          <a:ext cx="8856984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79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Adult </a:t>
            </a:r>
            <a:b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Main Building by Units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 Q2024</a:t>
            </a:r>
            <a:endParaRPr lang="en-US" dirty="0"/>
          </a:p>
        </p:txBody>
      </p:sp>
      <p:graphicFrame>
        <p:nvGraphicFramePr>
          <p:cNvPr id="6" name="chart2.xml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9939"/>
              </p:ext>
            </p:extLst>
          </p:nvPr>
        </p:nvGraphicFramePr>
        <p:xfrm>
          <a:off x="107504" y="1484784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86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34076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and Outcomes for Adult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Main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2</a:t>
            </a:r>
            <a:r>
              <a:rPr lang="en-US" sz="28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 2024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281247"/>
              </p:ext>
            </p:extLst>
          </p:nvPr>
        </p:nvGraphicFramePr>
        <p:xfrm>
          <a:off x="107504" y="4968186"/>
          <a:ext cx="9001000" cy="17011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3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77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Outpatient 28 ICU</a:t>
                      </a:r>
                      <a:r>
                        <a:rPr lang="en-US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Days Outcomes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 strike="noStrike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7365" marR="7365" marT="73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 marL="7365" marR="7365" marT="73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63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Transferred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unit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63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0904697"/>
                  </a:ext>
                </a:extLst>
              </a:tr>
              <a:tr h="285203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25386463"/>
                  </a:ext>
                </a:extLst>
              </a:tr>
              <a:tr h="216063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endParaRPr lang="en-US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730234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065411"/>
              </p:ext>
            </p:extLst>
          </p:nvPr>
        </p:nvGraphicFramePr>
        <p:xfrm>
          <a:off x="107504" y="1196752"/>
          <a:ext cx="9036496" cy="1368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46495">
                  <a:extLst>
                    <a:ext uri="{9D8B030D-6E8A-4147-A177-3AD203B41FA5}">
                      <a16:colId xmlns:a16="http://schemas.microsoft.com/office/drawing/2014/main" val="1843383620"/>
                    </a:ext>
                  </a:extLst>
                </a:gridCol>
                <a:gridCol w="4090001">
                  <a:extLst>
                    <a:ext uri="{9D8B030D-6E8A-4147-A177-3AD203B41FA5}">
                      <a16:colId xmlns:a16="http://schemas.microsoft.com/office/drawing/2014/main" val="3019501190"/>
                    </a:ext>
                  </a:extLst>
                </a:gridCol>
              </a:tblGrid>
              <a:tr h="5154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Average Length of Stay in ICU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57139473"/>
                  </a:ext>
                </a:extLst>
              </a:tr>
              <a:tr h="426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RRT utilization </a:t>
                      </a:r>
                      <a:r>
                        <a:rPr lang="en-US" sz="1400" u="none" strike="noStrike" dirty="0" smtClean="0">
                          <a:effectLst/>
                        </a:rPr>
                        <a:t>average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137Minutes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4641591"/>
                  </a:ext>
                </a:extLst>
              </a:tr>
              <a:tr h="426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Average of First Response Arrival Time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Minutes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78795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632421"/>
              </p:ext>
            </p:extLst>
          </p:nvPr>
        </p:nvGraphicFramePr>
        <p:xfrm>
          <a:off x="107504" y="2708920"/>
          <a:ext cx="9001000" cy="17281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74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1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4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8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 patient </a:t>
                      </a:r>
                      <a:r>
                        <a:rPr lang="en-US" sz="12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Outcomes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7365" marR="7365" marT="73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 marL="7365" marR="7365" marT="73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305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Stayed in Room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89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Decision to Transfer Pt to ICU,</a:t>
                      </a:r>
                    </a:p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Actual Transfer to ICU,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203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Transferred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DEM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79674533"/>
                  </a:ext>
                </a:extLst>
              </a:tr>
              <a:tr h="358530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164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15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224136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Team Utilization for Adult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KACOLD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2nd Q2024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1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068014"/>
              </p:ext>
            </p:extLst>
          </p:nvPr>
        </p:nvGraphicFramePr>
        <p:xfrm flipV="1">
          <a:off x="8604448" y="6669360"/>
          <a:ext cx="288032" cy="18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1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311429"/>
              </p:ext>
            </p:extLst>
          </p:nvPr>
        </p:nvGraphicFramePr>
        <p:xfrm>
          <a:off x="35496" y="1556792"/>
          <a:ext cx="9001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49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Adult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In-Patients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KACOLD by Units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 Q 2024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2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407025"/>
              </p:ext>
            </p:extLst>
          </p:nvPr>
        </p:nvGraphicFramePr>
        <p:xfrm>
          <a:off x="170433" y="1417969"/>
          <a:ext cx="8803133" cy="532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37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44016"/>
            <a:ext cx="9108504" cy="126876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Versus Adult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Codes(Cardiac Arrest)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Units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KACOLD 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Q2024</a:t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441616"/>
              </p:ext>
            </p:extLst>
          </p:nvPr>
        </p:nvGraphicFramePr>
        <p:xfrm>
          <a:off x="35496" y="1412776"/>
          <a:ext cx="910850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0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79"/>
            <a:ext cx="8820472" cy="504057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and Outcomes for Adult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KACOLD 2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 2024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446608"/>
              </p:ext>
            </p:extLst>
          </p:nvPr>
        </p:nvGraphicFramePr>
        <p:xfrm>
          <a:off x="1" y="2276871"/>
          <a:ext cx="9144000" cy="1944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0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5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In-patient Outcomes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7365" marR="7365" marT="73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 marL="7365" marR="7365" marT="73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765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Stayed in Room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80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Decision to Transfer Pt to ICU,</a:t>
                      </a:r>
                    </a:p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Actual Transfer to ICU,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41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Stayed in Room,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DNAR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68253869"/>
                  </a:ext>
                </a:extLst>
              </a:tr>
              <a:tr h="330175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38658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358732"/>
              </p:ext>
            </p:extLst>
          </p:nvPr>
        </p:nvGraphicFramePr>
        <p:xfrm>
          <a:off x="107506" y="4725143"/>
          <a:ext cx="9036494" cy="1929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4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0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482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patient </a:t>
                      </a:r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 ICU 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Days Outcomes</a:t>
                      </a: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7873" marR="7873" marT="787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Percentage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271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Transferred to Unit</a:t>
                      </a: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973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DNAR</a:t>
                      </a: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131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Stayed in ICU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65794809"/>
                  </a:ext>
                </a:extLst>
              </a:tr>
              <a:tr h="293890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Deceased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7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02111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67564"/>
              </p:ext>
            </p:extLst>
          </p:nvPr>
        </p:nvGraphicFramePr>
        <p:xfrm>
          <a:off x="0" y="980729"/>
          <a:ext cx="9180513" cy="1097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61864">
                  <a:extLst>
                    <a:ext uri="{9D8B030D-6E8A-4147-A177-3AD203B41FA5}">
                      <a16:colId xmlns:a16="http://schemas.microsoft.com/office/drawing/2014/main" val="3968241452"/>
                    </a:ext>
                  </a:extLst>
                </a:gridCol>
                <a:gridCol w="3518649">
                  <a:extLst>
                    <a:ext uri="{9D8B030D-6E8A-4147-A177-3AD203B41FA5}">
                      <a16:colId xmlns:a16="http://schemas.microsoft.com/office/drawing/2014/main" val="369488090"/>
                    </a:ext>
                  </a:extLst>
                </a:gridCol>
              </a:tblGrid>
              <a:tr h="256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Average Length of Stay in ICU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6Days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6378059"/>
                  </a:ext>
                </a:extLst>
              </a:tr>
              <a:tr h="4202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RRT utilization </a:t>
                      </a:r>
                      <a:r>
                        <a:rPr lang="en-US" sz="1400" u="none" strike="noStrike" dirty="0" smtClean="0">
                          <a:effectLst/>
                        </a:rPr>
                        <a:t>average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Minutes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56903915"/>
                  </a:ext>
                </a:extLst>
              </a:tr>
              <a:tr h="4202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Average of First Response Arrival Time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 Minutes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59398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4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80920" cy="115212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Adult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KACOLD by Units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2nd Q2024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1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758668"/>
              </p:ext>
            </p:extLst>
          </p:nvPr>
        </p:nvGraphicFramePr>
        <p:xfrm>
          <a:off x="107504" y="1772816"/>
          <a:ext cx="885698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600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92292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Adult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Out-Patients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KACOLD by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Units 2nd Q2024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2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048545"/>
              </p:ext>
            </p:extLst>
          </p:nvPr>
        </p:nvGraphicFramePr>
        <p:xfrm>
          <a:off x="233362" y="1412776"/>
          <a:ext cx="8677275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30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6004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Rapid Response Team Utilization Versus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ADULT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In-Patients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Codes by Quarters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2Q 2024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24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637559"/>
              </p:ext>
            </p:extLst>
          </p:nvPr>
        </p:nvGraphicFramePr>
        <p:xfrm>
          <a:off x="35496" y="1052736"/>
          <a:ext cx="90010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945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1592"/>
            <a:ext cx="8496944" cy="1087924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Team Utilization and Outcomes  for Adult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KACOLD 2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Q2024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669909"/>
              </p:ext>
            </p:extLst>
          </p:nvPr>
        </p:nvGraphicFramePr>
        <p:xfrm>
          <a:off x="306512" y="2060849"/>
          <a:ext cx="8710487" cy="4392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2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Out-patient Outcomes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7365" marR="7365" marT="73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 marL="7365" marR="7365" marT="73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841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Transferred to DEM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670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Stayed in Location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8805623"/>
                  </a:ext>
                </a:extLst>
              </a:tr>
              <a:tr h="1015559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Discharged Home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05581690"/>
                  </a:ext>
                </a:extLst>
              </a:tr>
              <a:tr h="639541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60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6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663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556922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15FE3C3-7127-6F45-A446-B0B4CC0F1F32}"/>
              </a:ext>
            </a:extLst>
          </p:cNvPr>
          <p:cNvSpPr txBox="1"/>
          <p:nvPr/>
        </p:nvSpPr>
        <p:spPr>
          <a:xfrm>
            <a:off x="3086100" y="464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644929"/>
              </p:ext>
            </p:extLst>
          </p:nvPr>
        </p:nvGraphicFramePr>
        <p:xfrm>
          <a:off x="306512" y="1417133"/>
          <a:ext cx="8710488" cy="1363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3137">
                  <a:extLst>
                    <a:ext uri="{9D8B030D-6E8A-4147-A177-3AD203B41FA5}">
                      <a16:colId xmlns:a16="http://schemas.microsoft.com/office/drawing/2014/main" val="1257313072"/>
                    </a:ext>
                  </a:extLst>
                </a:gridCol>
                <a:gridCol w="3167351">
                  <a:extLst>
                    <a:ext uri="{9D8B030D-6E8A-4147-A177-3AD203B41FA5}">
                      <a16:colId xmlns:a16="http://schemas.microsoft.com/office/drawing/2014/main" val="485866598"/>
                    </a:ext>
                  </a:extLst>
                </a:gridCol>
              </a:tblGrid>
              <a:tr h="377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RRT utilization </a:t>
                      </a:r>
                      <a:r>
                        <a:rPr lang="en-US" sz="1800" u="none" strike="noStrike" dirty="0" smtClean="0">
                          <a:effectLst/>
                        </a:rPr>
                        <a:t>average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99 Minutes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3115054"/>
                  </a:ext>
                </a:extLst>
              </a:tr>
              <a:tr h="575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Average of First Response Arrival Time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8 Minutes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3872674"/>
                  </a:ext>
                </a:extLst>
              </a:tr>
              <a:tr h="409887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660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7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4006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Candara" panose="020E0502030303020204" pitchFamily="34" charset="0"/>
                <a:cs typeface="Arabic Typesetting" panose="03020402040406030203" pitchFamily="66" charset="-78"/>
              </a:rPr>
              <a:t> East-wing In-Patients </a:t>
            </a:r>
            <a: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  <a:t/>
            </a:r>
            <a:b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</a:br>
            <a:r>
              <a:rPr lang="en-US" sz="6600" b="1" dirty="0" smtClean="0">
                <a:latin typeface="Candara" panose="020E0502030303020204" pitchFamily="34" charset="0"/>
                <a:cs typeface="Arabic Typesetting" panose="03020402040406030203" pitchFamily="66" charset="-78"/>
              </a:rPr>
              <a:t>Adult 2nd Q2024</a:t>
            </a:r>
            <a:endParaRPr lang="en-US" sz="6600" b="1" dirty="0">
              <a:latin typeface="Candara" panose="020E0502030303020204" pitchFamily="34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36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1640" y="116633"/>
            <a:ext cx="7812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Rapid Response Team Utilization for Adult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In-Patients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East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2nd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Q2024</a:t>
            </a:r>
          </a:p>
        </p:txBody>
      </p:sp>
      <p:graphicFrame>
        <p:nvGraphicFramePr>
          <p:cNvPr id="4" name="chart1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06865"/>
              </p:ext>
            </p:extLst>
          </p:nvPr>
        </p:nvGraphicFramePr>
        <p:xfrm>
          <a:off x="467544" y="1268760"/>
          <a:ext cx="83529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12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3608" y="101928"/>
            <a:ext cx="8100392" cy="1094824"/>
          </a:xfrm>
        </p:spPr>
        <p:txBody>
          <a:bodyPr>
            <a:noAutofit/>
          </a:bodyPr>
          <a:lstStyle/>
          <a:p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Adult</a:t>
            </a:r>
            <a:b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East Wing by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Units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2nd Q2024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2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003151"/>
              </p:ext>
            </p:extLst>
          </p:nvPr>
        </p:nvGraphicFramePr>
        <p:xfrm>
          <a:off x="179513" y="1268760"/>
          <a:ext cx="864096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61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833088"/>
              </p:ext>
            </p:extLst>
          </p:nvPr>
        </p:nvGraphicFramePr>
        <p:xfrm>
          <a:off x="323528" y="1484784"/>
          <a:ext cx="8568952" cy="1152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6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2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36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Average Length of Stay For RRT Patients in ICU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 Days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8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Average RRT Cycle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Minutes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8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Average of First Responder Arrival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 Minutes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002465"/>
              </p:ext>
            </p:extLst>
          </p:nvPr>
        </p:nvGraphicFramePr>
        <p:xfrm>
          <a:off x="323528" y="2943090"/>
          <a:ext cx="8568951" cy="15767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9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38">
                  <a:extLst>
                    <a:ext uri="{9D8B030D-6E8A-4147-A177-3AD203B41FA5}">
                      <a16:colId xmlns:a16="http://schemas.microsoft.com/office/drawing/2014/main" val="1043548833"/>
                    </a:ext>
                  </a:extLst>
                </a:gridCol>
                <a:gridCol w="1014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6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1839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365" marR="7365" marT="73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</a:t>
                      </a:r>
                    </a:p>
                  </a:txBody>
                  <a:tcPr marL="7365" marR="7365" marT="73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472"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  stayed in room</a:t>
                      </a:r>
                      <a:endParaRPr lang="en-US" sz="1400" dirty="0"/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95</a:t>
                      </a:r>
                      <a:endParaRPr lang="en-US" sz="1400" dirty="0"/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72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Stayed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in Room ,DNAR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365" marR="7365" marT="736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01043922"/>
                  </a:ext>
                </a:extLst>
              </a:tr>
              <a:tr h="454703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Decision to Transfer Pt to ICU,</a:t>
                      </a:r>
                    </a:p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Actual Transfer to ICU,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365" marR="7365" marT="736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629">
                <a:tc gridSpan="2"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24742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467488"/>
              </p:ext>
            </p:extLst>
          </p:nvPr>
        </p:nvGraphicFramePr>
        <p:xfrm>
          <a:off x="302798" y="4653136"/>
          <a:ext cx="8589681" cy="20000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28 Day Outcomes</a:t>
                      </a:r>
                      <a:endParaRPr lang="en-US" sz="1400" b="1" i="0" u="none" strike="noStrike" dirty="0">
                        <a:solidFill>
                          <a:srgbClr val="80808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Number</a:t>
                      </a:r>
                      <a:endParaRPr lang="en-US" sz="1400" b="1" i="0" u="none" strike="noStrike" dirty="0">
                        <a:solidFill>
                          <a:srgbClr val="80808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Percentage</a:t>
                      </a:r>
                      <a:endParaRPr lang="en-US" sz="1400" b="1" i="0" u="none" strike="noStrike" dirty="0">
                        <a:solidFill>
                          <a:srgbClr val="80808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610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Transferred to Unit</a:t>
                      </a: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74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Deceased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9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DNAR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65134044"/>
                  </a:ext>
                </a:extLst>
              </a:tr>
              <a:tr h="2657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02963096"/>
                  </a:ext>
                </a:extLst>
              </a:tr>
              <a:tr h="265747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835045"/>
                  </a:ext>
                </a:extLst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1268826" y="224499"/>
            <a:ext cx="7263614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Rapid Response Team Utilization and Outcomes for Adult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In-Patients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in East Wing 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Versus Adult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Codes(Cardiac Arrest)by Units in East Wing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Q2024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949549"/>
              </p:ext>
            </p:extLst>
          </p:nvPr>
        </p:nvGraphicFramePr>
        <p:xfrm>
          <a:off x="179513" y="1412776"/>
          <a:ext cx="87849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75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400600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  <a:t>Pediatric In/Out-Patients </a:t>
            </a:r>
            <a:b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</a:br>
            <a: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  <a:t>in Main Building</a:t>
            </a:r>
            <a:b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</a:br>
            <a:r>
              <a:rPr lang="en-US" sz="6600" b="1" baseline="30000" dirty="0" smtClean="0">
                <a:latin typeface="Candara" panose="020E0502030303020204" pitchFamily="34" charset="0"/>
                <a:cs typeface="Arabic Typesetting" panose="03020402040406030203" pitchFamily="66" charset="-78"/>
              </a:rPr>
              <a:t>2ND</a:t>
            </a:r>
            <a:r>
              <a:rPr lang="en-US" sz="6600" b="1" dirty="0" smtClean="0">
                <a:latin typeface="Candara" panose="020E0502030303020204" pitchFamily="34" charset="0"/>
                <a:cs typeface="Arabic Typesetting" panose="03020402040406030203" pitchFamily="66" charset="-78"/>
              </a:rPr>
              <a:t> Q 2024</a:t>
            </a:r>
            <a:endParaRPr lang="en-US" sz="6600" b="1" dirty="0">
              <a:latin typeface="Candara" panose="020E0502030303020204" pitchFamily="34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08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16632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Team Utilization for Pediatric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Main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2nd Q 2024</a:t>
            </a:r>
          </a:p>
        </p:txBody>
      </p:sp>
      <p:graphicFrame>
        <p:nvGraphicFramePr>
          <p:cNvPr id="6" name="chart1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228149"/>
              </p:ext>
            </p:extLst>
          </p:nvPr>
        </p:nvGraphicFramePr>
        <p:xfrm>
          <a:off x="179512" y="1196752"/>
          <a:ext cx="864096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953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116632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Pediatric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Main Building by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Units 2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Q2024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2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519219"/>
              </p:ext>
            </p:extLst>
          </p:nvPr>
        </p:nvGraphicFramePr>
        <p:xfrm>
          <a:off x="233362" y="1340768"/>
          <a:ext cx="867727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51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815882"/>
          </a:xfr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Rapid Response Team Utilization  and Outcomes  for Pediatric </a:t>
            </a:r>
            <a:r>
              <a:rPr 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In-Patients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Main 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Building 2nd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2024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1403648" y="1196752"/>
          <a:ext cx="7272808" cy="10081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2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Length of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Stay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ICU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RRT Cycle 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Minutes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of First Responder Arrival Time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 Minutes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331640" y="2564905"/>
          <a:ext cx="7344816" cy="14286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1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In-patient 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7500" marR="7500" marT="75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 marL="7500" marR="7500" marT="75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92">
                <a:tc>
                  <a:txBody>
                    <a:bodyPr/>
                    <a:lstStyle/>
                    <a:p>
                      <a:pPr marL="0" marR="0" indent="-45720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Stayed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Location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934">
                <a:tc>
                  <a:txBody>
                    <a:bodyPr/>
                    <a:lstStyle/>
                    <a:p>
                      <a:pPr marL="0" marR="0" indent="-457200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Decision to Transfer Pt to ICU, Actual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Transferred to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ICU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marL="0" marR="0" indent="-457200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01058975"/>
                  </a:ext>
                </a:extLst>
              </a:tr>
              <a:tr h="2907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73740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331640" y="4293096"/>
          <a:ext cx="7272808" cy="1800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8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6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21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Inpatient 28 ICU Days 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7500" marR="7500" marT="75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 marL="7500" marR="7500" marT="75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821"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Transferred to Unit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33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DNAR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26644810"/>
                  </a:ext>
                </a:extLst>
              </a:tr>
              <a:tr h="522821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4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92888" cy="50405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Versus </a:t>
            </a:r>
            <a:b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 </a:t>
            </a:r>
            <a:r>
              <a:rPr lang="en-US" sz="24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Codes by Quarters for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2Q Q2024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53675"/>
              </p:ext>
            </p:extLst>
          </p:nvPr>
        </p:nvGraphicFramePr>
        <p:xfrm>
          <a:off x="0" y="1124744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77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400600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  <a:t>Pediatric </a:t>
            </a:r>
            <a:r>
              <a:rPr lang="en-US" sz="6600" b="1" dirty="0" smtClean="0">
                <a:latin typeface="Candara" panose="020E0502030303020204" pitchFamily="34" charset="0"/>
                <a:cs typeface="Arabic Typesetting" panose="03020402040406030203" pitchFamily="66" charset="-78"/>
              </a:rPr>
              <a:t>Out-Patients </a:t>
            </a:r>
            <a: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  <a:t/>
            </a:r>
            <a:b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</a:br>
            <a:r>
              <a:rPr lang="en-US" sz="6600" b="1" dirty="0" smtClean="0">
                <a:latin typeface="Candara" panose="020E0502030303020204" pitchFamily="34" charset="0"/>
                <a:cs typeface="Arabic Typesetting" panose="03020402040406030203" pitchFamily="66" charset="-78"/>
              </a:rPr>
              <a:t>Main Building 2nd</a:t>
            </a:r>
            <a:r>
              <a:rPr lang="en-US" sz="6600" b="1" baseline="30000" dirty="0" smtClean="0">
                <a:latin typeface="Candara" panose="020E0502030303020204" pitchFamily="34" charset="0"/>
                <a:cs typeface="Arabic Typesetting" panose="03020402040406030203" pitchFamily="66" charset="-78"/>
              </a:rPr>
              <a:t> </a:t>
            </a:r>
            <a:r>
              <a:rPr lang="en-US" sz="6600" b="1" dirty="0" smtClean="0">
                <a:latin typeface="Candara" panose="020E0502030303020204" pitchFamily="34" charset="0"/>
                <a:cs typeface="Arabic Typesetting" panose="03020402040406030203" pitchFamily="66" charset="-78"/>
              </a:rPr>
              <a:t>Q2024</a:t>
            </a:r>
            <a:endParaRPr lang="en-US" sz="6600" b="1" dirty="0">
              <a:latin typeface="Candara" panose="020E0502030303020204" pitchFamily="34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60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5516" y="260648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Pediatric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Building by Units 2nd Q 2024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1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289554"/>
              </p:ext>
            </p:extLst>
          </p:nvPr>
        </p:nvGraphicFramePr>
        <p:xfrm>
          <a:off x="215516" y="1340768"/>
          <a:ext cx="853294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57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" y="260648"/>
            <a:ext cx="8964488" cy="129614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pediatric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Building by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Units 2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Q2024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graphicFrame>
        <p:nvGraphicFramePr>
          <p:cNvPr id="5" name="chart2.xml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546561"/>
              </p:ext>
            </p:extLst>
          </p:nvPr>
        </p:nvGraphicFramePr>
        <p:xfrm>
          <a:off x="457199" y="1268760"/>
          <a:ext cx="8254181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6855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815882"/>
          </a:xfr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Rapid Response Team Utilization  and Outcomes  for Pediatric </a:t>
            </a:r>
            <a:r>
              <a:rPr 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Out-Patients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Main 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Building 2nd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2024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37884"/>
              </p:ext>
            </p:extLst>
          </p:nvPr>
        </p:nvGraphicFramePr>
        <p:xfrm>
          <a:off x="1403648" y="1196752"/>
          <a:ext cx="7272808" cy="10081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2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819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RRT Cycle 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Minutes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of First Responder Arrival Time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Minutes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109566"/>
              </p:ext>
            </p:extLst>
          </p:nvPr>
        </p:nvGraphicFramePr>
        <p:xfrm>
          <a:off x="1331640" y="2708919"/>
          <a:ext cx="7344816" cy="2304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1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95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In-patient 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7500" marR="7500" marT="75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 marL="7500" marR="7500" marT="75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385">
                <a:tc>
                  <a:txBody>
                    <a:bodyPr/>
                    <a:lstStyle/>
                    <a:p>
                      <a:pPr marL="0" marR="0" indent="-45720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Stayed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Location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52">
                <a:tc>
                  <a:txBody>
                    <a:bodyPr/>
                    <a:lstStyle/>
                    <a:p>
                      <a:pPr marL="0" marR="0" indent="-457200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Transferred to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DEM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04">
                <a:tc>
                  <a:txBody>
                    <a:bodyPr/>
                    <a:lstStyle/>
                    <a:p>
                      <a:pPr marL="0" marR="0" indent="-457200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01058975"/>
                  </a:ext>
                </a:extLst>
              </a:tr>
              <a:tr h="4382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737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05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400600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  <a:t>Pediatric </a:t>
            </a:r>
            <a:r>
              <a:rPr lang="en-US" sz="6600" b="1" dirty="0" smtClean="0">
                <a:latin typeface="Candara" panose="020E0502030303020204" pitchFamily="34" charset="0"/>
                <a:cs typeface="Arabic Typesetting" panose="03020402040406030203" pitchFamily="66" charset="-78"/>
              </a:rPr>
              <a:t>Out-Patients </a:t>
            </a:r>
            <a: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  <a:t/>
            </a:r>
            <a:b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</a:br>
            <a: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  <a:t>in </a:t>
            </a:r>
            <a:r>
              <a:rPr lang="en-US" sz="6600" b="1" dirty="0" smtClean="0">
                <a:latin typeface="Candara" panose="020E0502030303020204" pitchFamily="34" charset="0"/>
                <a:cs typeface="Arabic Typesetting" panose="03020402040406030203" pitchFamily="66" charset="-78"/>
              </a:rPr>
              <a:t>KACOLD 2nd</a:t>
            </a:r>
            <a:r>
              <a:rPr lang="en-US" sz="6600" b="1" baseline="30000" dirty="0" smtClean="0">
                <a:latin typeface="Candara" panose="020E0502030303020204" pitchFamily="34" charset="0"/>
                <a:cs typeface="Arabic Typesetting" panose="03020402040406030203" pitchFamily="66" charset="-78"/>
              </a:rPr>
              <a:t> </a:t>
            </a:r>
            <a:r>
              <a:rPr lang="en-US" sz="6600" b="1" dirty="0" smtClean="0">
                <a:latin typeface="Candara" panose="020E0502030303020204" pitchFamily="34" charset="0"/>
                <a:cs typeface="Arabic Typesetting" panose="03020402040406030203" pitchFamily="66" charset="-78"/>
              </a:rPr>
              <a:t>Q2024</a:t>
            </a:r>
            <a:endParaRPr lang="en-US" sz="6600" b="1" dirty="0">
              <a:latin typeface="Candara" panose="020E0502030303020204" pitchFamily="34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72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5516" y="260648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Pediatric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KACOLD by Units 2nd Q 2024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1.xml"/>
          <p:cNvGraphicFramePr>
            <a:graphicFrameLocks/>
          </p:cNvGraphicFramePr>
          <p:nvPr>
            <p:extLst/>
          </p:nvPr>
        </p:nvGraphicFramePr>
        <p:xfrm>
          <a:off x="107504" y="1844824"/>
          <a:ext cx="878497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56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" y="260648"/>
            <a:ext cx="8964488" cy="129614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pediatric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KACOLD by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Units 2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Q2024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graphicFrame>
        <p:nvGraphicFramePr>
          <p:cNvPr id="4" name="chart2.xml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1556792"/>
          <a:ext cx="9036496" cy="5423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680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815882"/>
          </a:xfr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Rapid Response Team Utilization  and Outcomes  for Pediatric 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Out-</a:t>
            </a:r>
            <a:r>
              <a:rPr 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Patients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KACOLD 2nd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2024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411027"/>
              </p:ext>
            </p:extLst>
          </p:nvPr>
        </p:nvGraphicFramePr>
        <p:xfrm>
          <a:off x="251520" y="1932514"/>
          <a:ext cx="8640960" cy="929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8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1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RRT Cycle 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90Minutes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7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of First Responder Arrival Time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Minutes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6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3570" y="692696"/>
            <a:ext cx="91440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  <a:t>Pediatric </a:t>
            </a:r>
            <a:r>
              <a:rPr lang="en-US" sz="6600" b="1" dirty="0" smtClean="0">
                <a:latin typeface="Candara" panose="020E0502030303020204" pitchFamily="34" charset="0"/>
                <a:cs typeface="Arabic Typesetting" panose="03020402040406030203" pitchFamily="66" charset="-78"/>
              </a:rPr>
              <a:t>In Patients </a:t>
            </a:r>
            <a: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  <a:t/>
            </a:r>
            <a:b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</a:br>
            <a: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  <a:t>in </a:t>
            </a:r>
            <a:r>
              <a:rPr lang="en-US" sz="6600" b="1" dirty="0" smtClean="0">
                <a:latin typeface="Candara" panose="020E0502030303020204" pitchFamily="34" charset="0"/>
                <a:cs typeface="Arabic Typesetting" panose="03020402040406030203" pitchFamily="66" charset="-78"/>
              </a:rPr>
              <a:t>KFNCCC 2nd Q 2024</a:t>
            </a:r>
            <a:endParaRPr lang="en-US" sz="6600" b="1" dirty="0">
              <a:latin typeface="Candara" panose="020E0502030303020204" pitchFamily="34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24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3608" y="260648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Pediatric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KFNCCC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2nd Q2024</a:t>
            </a:r>
          </a:p>
        </p:txBody>
      </p:sp>
      <p:graphicFrame>
        <p:nvGraphicFramePr>
          <p:cNvPr id="4" name="chart1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543750"/>
              </p:ext>
            </p:extLst>
          </p:nvPr>
        </p:nvGraphicFramePr>
        <p:xfrm>
          <a:off x="323528" y="1484784"/>
          <a:ext cx="84249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42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08912" cy="100811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Cardiac </a:t>
            </a:r>
            <a:r>
              <a:rPr lang="en-US" sz="3200" b="1" dirty="0">
                <a:latin typeface="Arial Narrow" panose="020B0606020202030204" pitchFamily="34" charset="0"/>
              </a:rPr>
              <a:t>Arrest Event </a:t>
            </a:r>
            <a:r>
              <a:rPr lang="en-US" sz="3200" b="1" dirty="0" smtClean="0">
                <a:latin typeface="Arial Narrow" panose="020B0606020202030204" pitchFamily="34" charset="0"/>
              </a:rPr>
              <a:t> Inpatient Area </a:t>
            </a:r>
            <a:r>
              <a:rPr lang="en-US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with</a:t>
            </a:r>
            <a:r>
              <a:rPr lang="en-US" sz="3200" b="1" dirty="0" smtClean="0">
                <a:latin typeface="Arial Narrow" panose="020B0606020202030204" pitchFamily="34" charset="0"/>
              </a:rPr>
              <a:t> </a:t>
            </a:r>
            <a:r>
              <a:rPr lang="en-US" sz="3200" b="1" dirty="0">
                <a:latin typeface="Arial Narrow" panose="020B0606020202030204" pitchFamily="34" charset="0"/>
              </a:rPr>
              <a:t>and </a:t>
            </a:r>
            <a:r>
              <a:rPr lang="en-US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without</a:t>
            </a:r>
            <a:r>
              <a:rPr lang="en-US" sz="3200" b="1" dirty="0">
                <a:latin typeface="Arial Narrow" panose="020B0606020202030204" pitchFamily="34" charset="0"/>
              </a:rPr>
              <a:t> RRT Activation </a:t>
            </a:r>
            <a:r>
              <a:rPr lang="en-US" sz="3200" b="1" dirty="0" smtClean="0">
                <a:latin typeface="Arial Narrow" panose="020B0606020202030204" pitchFamily="34" charset="0"/>
              </a:rPr>
              <a:t>for 2</a:t>
            </a:r>
            <a:r>
              <a:rPr lang="en-US" sz="3200" b="1" baseline="30000" dirty="0" smtClean="0">
                <a:latin typeface="Arial Narrow" panose="020B0606020202030204" pitchFamily="34" charset="0"/>
              </a:rPr>
              <a:t>ND</a:t>
            </a:r>
            <a:r>
              <a:rPr lang="en-US" sz="3200" b="1" dirty="0" smtClean="0">
                <a:latin typeface="Arial Narrow" panose="020B0606020202030204" pitchFamily="34" charset="0"/>
              </a:rPr>
              <a:t> Q 2024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3062271"/>
              </p:ext>
            </p:extLst>
          </p:nvPr>
        </p:nvGraphicFramePr>
        <p:xfrm>
          <a:off x="35496" y="1556792"/>
          <a:ext cx="878497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69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" y="260648"/>
            <a:ext cx="8964488" cy="129614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pediatric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KFNCCC by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Units 2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Q2024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graphicFrame>
        <p:nvGraphicFramePr>
          <p:cNvPr id="5" name="chart2.xml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091084"/>
              </p:ext>
            </p:extLst>
          </p:nvPr>
        </p:nvGraphicFramePr>
        <p:xfrm>
          <a:off x="467544" y="1340768"/>
          <a:ext cx="820891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75202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3365" y="28524"/>
            <a:ext cx="8876650" cy="138499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Rapid Response Team Utilization and Outcomes for Pediatric</a:t>
            </a:r>
            <a:r>
              <a:rPr 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In-Patients</a:t>
            </a:r>
            <a:r>
              <a:rPr 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KFNCCC 2</a:t>
            </a:r>
            <a:r>
              <a:rPr lang="en-US" sz="2800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ND Q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2024</a:t>
            </a:r>
            <a:endParaRPr lang="en-US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529890"/>
              </p:ext>
            </p:extLst>
          </p:nvPr>
        </p:nvGraphicFramePr>
        <p:xfrm>
          <a:off x="107504" y="2924944"/>
          <a:ext cx="8928993" cy="144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703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In-patient Outcomes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7500" marR="7500" marT="75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 marL="7500" marR="7500" marT="75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734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Stayed in Room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951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Decision to Transfer Pt to ICU, Actual Transfer to ICU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441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192483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53664"/>
              </p:ext>
            </p:extLst>
          </p:nvPr>
        </p:nvGraphicFramePr>
        <p:xfrm>
          <a:off x="91023" y="1413519"/>
          <a:ext cx="8928992" cy="1079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13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5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80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Length of Stay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Days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88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RRT Cycle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Minutes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of First Responder Arrival Time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Minutes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924464"/>
              </p:ext>
            </p:extLst>
          </p:nvPr>
        </p:nvGraphicFramePr>
        <p:xfrm>
          <a:off x="107505" y="4581128"/>
          <a:ext cx="8928992" cy="2208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8335">
                  <a:extLst>
                    <a:ext uri="{9D8B030D-6E8A-4147-A177-3AD203B41FA5}">
                      <a16:colId xmlns:a16="http://schemas.microsoft.com/office/drawing/2014/main" val="3559950156"/>
                    </a:ext>
                  </a:extLst>
                </a:gridCol>
                <a:gridCol w="2074623">
                  <a:extLst>
                    <a:ext uri="{9D8B030D-6E8A-4147-A177-3AD203B41FA5}">
                      <a16:colId xmlns:a16="http://schemas.microsoft.com/office/drawing/2014/main" val="2148827278"/>
                    </a:ext>
                  </a:extLst>
                </a:gridCol>
                <a:gridCol w="2706034">
                  <a:extLst>
                    <a:ext uri="{9D8B030D-6E8A-4147-A177-3AD203B41FA5}">
                      <a16:colId xmlns:a16="http://schemas.microsoft.com/office/drawing/2014/main" val="4228745051"/>
                    </a:ext>
                  </a:extLst>
                </a:gridCol>
              </a:tblGrid>
              <a:tr h="105898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0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 ICU Day Outcome</a:t>
                      </a:r>
                      <a:endParaRPr lang="en-US" sz="20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7500" marR="7500" marT="75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 marL="7500" marR="7500" marT="75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300304"/>
                  </a:ext>
                </a:extLst>
              </a:tr>
              <a:tr h="408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Transferred to Unit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05653822"/>
                  </a:ext>
                </a:extLst>
              </a:tr>
              <a:tr h="32695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DNAR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70782266"/>
                  </a:ext>
                </a:extLst>
              </a:tr>
              <a:tr h="4139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</a:t>
                      </a:r>
                      <a:endParaRPr lang="en-US" sz="18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81300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1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3570" y="692696"/>
            <a:ext cx="91440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  <a:t>Pediatric </a:t>
            </a:r>
            <a:r>
              <a:rPr lang="en-US" sz="6600" b="1" dirty="0" smtClean="0">
                <a:latin typeface="Candara" panose="020E0502030303020204" pitchFamily="34" charset="0"/>
                <a:cs typeface="Arabic Typesetting" panose="03020402040406030203" pitchFamily="66" charset="-78"/>
              </a:rPr>
              <a:t>Out Patients </a:t>
            </a:r>
            <a: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  <a:t/>
            </a:r>
            <a:b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</a:br>
            <a: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  <a:t>in </a:t>
            </a:r>
            <a:r>
              <a:rPr lang="en-US" sz="6600" b="1" dirty="0" smtClean="0">
                <a:latin typeface="Candara" panose="020E0502030303020204" pitchFamily="34" charset="0"/>
                <a:cs typeface="Arabic Typesetting" panose="03020402040406030203" pitchFamily="66" charset="-78"/>
              </a:rPr>
              <a:t>KFNCCC 2nd Q 2024</a:t>
            </a:r>
            <a:endParaRPr lang="en-US" sz="6600" b="1" dirty="0">
              <a:latin typeface="Candara" panose="020E0502030303020204" pitchFamily="34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719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1640" y="188640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Pediatric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KFNCCC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2nd Q 2024</a:t>
            </a:r>
          </a:p>
        </p:txBody>
      </p:sp>
      <p:graphicFrame>
        <p:nvGraphicFramePr>
          <p:cNvPr id="4" name="chart1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669738"/>
              </p:ext>
            </p:extLst>
          </p:nvPr>
        </p:nvGraphicFramePr>
        <p:xfrm>
          <a:off x="323528" y="1412776"/>
          <a:ext cx="84249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29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692696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Pediatric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KFNCCC by Units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 2024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2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946555"/>
              </p:ext>
            </p:extLst>
          </p:nvPr>
        </p:nvGraphicFramePr>
        <p:xfrm>
          <a:off x="323528" y="1988840"/>
          <a:ext cx="8587109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70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3568" y="-93822"/>
            <a:ext cx="7992888" cy="1815882"/>
          </a:xfr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Rapid Response Team Utilization and Outcomes for Pediatric </a:t>
            </a:r>
            <a:r>
              <a:rPr 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Out-Patients 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KFNCCC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Q2024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817772"/>
              </p:ext>
            </p:extLst>
          </p:nvPr>
        </p:nvGraphicFramePr>
        <p:xfrm>
          <a:off x="1120356" y="980731"/>
          <a:ext cx="7340075" cy="1296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1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8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6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Length of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Stay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ICU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0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RRT Cycle 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Minutes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0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of First Responder Arrival 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Minutes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6D3E20-ADE9-416F-900D-020A71AC7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163089"/>
              </p:ext>
            </p:extLst>
          </p:nvPr>
        </p:nvGraphicFramePr>
        <p:xfrm>
          <a:off x="1151586" y="2796614"/>
          <a:ext cx="7308845" cy="16824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1583">
                  <a:extLst>
                    <a:ext uri="{9D8B030D-6E8A-4147-A177-3AD203B41FA5}">
                      <a16:colId xmlns:a16="http://schemas.microsoft.com/office/drawing/2014/main" val="3198873534"/>
                    </a:ext>
                  </a:extLst>
                </a:gridCol>
                <a:gridCol w="1287479">
                  <a:extLst>
                    <a:ext uri="{9D8B030D-6E8A-4147-A177-3AD203B41FA5}">
                      <a16:colId xmlns:a16="http://schemas.microsoft.com/office/drawing/2014/main" val="515449786"/>
                    </a:ext>
                  </a:extLst>
                </a:gridCol>
                <a:gridCol w="2629783">
                  <a:extLst>
                    <a:ext uri="{9D8B030D-6E8A-4147-A177-3AD203B41FA5}">
                      <a16:colId xmlns:a16="http://schemas.microsoft.com/office/drawing/2014/main" val="973616941"/>
                    </a:ext>
                  </a:extLst>
                </a:gridCol>
              </a:tblGrid>
              <a:tr h="17807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Outpatient Outcome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7500" marR="7500" marT="75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 marL="7500" marR="7500" marT="75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91696430"/>
                  </a:ext>
                </a:extLst>
              </a:tr>
              <a:tr h="514014">
                <a:tc>
                  <a:txBody>
                    <a:bodyPr/>
                    <a:lstStyle/>
                    <a:p>
                      <a:pPr marL="0" marR="0" indent="-457200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Decision to Transfer Pt to ICU, Actual Transfer to ICU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9638926"/>
                  </a:ext>
                </a:extLst>
              </a:tr>
              <a:tr h="292255">
                <a:tc>
                  <a:txBody>
                    <a:bodyPr/>
                    <a:lstStyle/>
                    <a:p>
                      <a:pPr marL="0" marR="0" indent="-45720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Admission to Ward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59175347"/>
                  </a:ext>
                </a:extLst>
              </a:tr>
              <a:tr h="256587">
                <a:tc>
                  <a:txBody>
                    <a:bodyPr/>
                    <a:lstStyle/>
                    <a:p>
                      <a:pPr marL="0" marR="0" indent="-45720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Stayed in Location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62374240"/>
                  </a:ext>
                </a:extLst>
              </a:tr>
              <a:tr h="384880">
                <a:tc>
                  <a:txBody>
                    <a:bodyPr/>
                    <a:lstStyle/>
                    <a:p>
                      <a:pPr marL="0" marR="0" indent="-45720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88899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56D3E20-ADE9-416F-900D-020A71AC7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827359"/>
              </p:ext>
            </p:extLst>
          </p:nvPr>
        </p:nvGraphicFramePr>
        <p:xfrm>
          <a:off x="1151584" y="5013179"/>
          <a:ext cx="7308847" cy="13682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3051">
                  <a:extLst>
                    <a:ext uri="{9D8B030D-6E8A-4147-A177-3AD203B41FA5}">
                      <a16:colId xmlns:a16="http://schemas.microsoft.com/office/drawing/2014/main" val="3198873534"/>
                    </a:ext>
                  </a:extLst>
                </a:gridCol>
                <a:gridCol w="1337117">
                  <a:extLst>
                    <a:ext uri="{9D8B030D-6E8A-4147-A177-3AD203B41FA5}">
                      <a16:colId xmlns:a16="http://schemas.microsoft.com/office/drawing/2014/main" val="515449786"/>
                    </a:ext>
                  </a:extLst>
                </a:gridCol>
                <a:gridCol w="2418679">
                  <a:extLst>
                    <a:ext uri="{9D8B030D-6E8A-4147-A177-3AD203B41FA5}">
                      <a16:colId xmlns:a16="http://schemas.microsoft.com/office/drawing/2014/main" val="973616941"/>
                    </a:ext>
                  </a:extLst>
                </a:gridCol>
              </a:tblGrid>
              <a:tr h="5456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KFNCCC</a:t>
                      </a:r>
                      <a:r>
                        <a:rPr lang="en-US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Out-patient 28 ICU Days Outcome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</a:t>
                      </a:r>
                    </a:p>
                    <a:p>
                      <a:pPr marL="0" algn="ctr" defTabSz="914400" rtl="0" eaLnBrk="1" fontAlgn="t" latinLnBrk="0" hangingPunct="1"/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00" marR="7500" marT="75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 marL="7500" marR="7500" marT="75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91696430"/>
                  </a:ext>
                </a:extLst>
              </a:tr>
              <a:tr h="411103">
                <a:tc>
                  <a:txBody>
                    <a:bodyPr/>
                    <a:lstStyle/>
                    <a:p>
                      <a:pPr marL="0" marR="0" indent="-45720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Transferred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Unit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03834096"/>
                  </a:ext>
                </a:extLst>
              </a:tr>
              <a:tr h="411393">
                <a:tc>
                  <a:txBody>
                    <a:bodyPr/>
                    <a:lstStyle/>
                    <a:p>
                      <a:pPr marL="0" marR="0" indent="-45720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88213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2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708920"/>
            <a:ext cx="5256584" cy="1362075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Arial Black" panose="020B0A04020102020204" pitchFamily="34" charset="0"/>
                <a:cs typeface="Arabic Typesetting" panose="03020402040406030203" pitchFamily="66" charset="-78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7463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59" y="476672"/>
            <a:ext cx="8281615" cy="129614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Cardiac </a:t>
            </a:r>
            <a:r>
              <a:rPr lang="en-US" sz="3200" b="1" dirty="0">
                <a:latin typeface="Arial Narrow" panose="020B0606020202030204" pitchFamily="34" charset="0"/>
              </a:rPr>
              <a:t>Arrest Event </a:t>
            </a:r>
            <a:r>
              <a:rPr lang="en-US" sz="3200" b="1" dirty="0" smtClean="0">
                <a:latin typeface="Arial Narrow" panose="020B0606020202030204" pitchFamily="34" charset="0"/>
              </a:rPr>
              <a:t> Outpatient Area </a:t>
            </a:r>
            <a:r>
              <a:rPr lang="en-US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with</a:t>
            </a:r>
            <a:r>
              <a:rPr lang="en-US" sz="3200" b="1" dirty="0" smtClean="0">
                <a:latin typeface="Arial Narrow" panose="020B0606020202030204" pitchFamily="34" charset="0"/>
              </a:rPr>
              <a:t> </a:t>
            </a:r>
            <a:r>
              <a:rPr lang="en-US" sz="3200" b="1" dirty="0">
                <a:latin typeface="Arial Narrow" panose="020B0606020202030204" pitchFamily="34" charset="0"/>
              </a:rPr>
              <a:t>and </a:t>
            </a:r>
            <a:r>
              <a:rPr lang="en-US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without</a:t>
            </a:r>
            <a:r>
              <a:rPr lang="en-US" sz="3200" b="1" dirty="0">
                <a:latin typeface="Arial Narrow" panose="020B0606020202030204" pitchFamily="34" charset="0"/>
              </a:rPr>
              <a:t> RRT Activation </a:t>
            </a:r>
            <a:r>
              <a:rPr lang="en-US" sz="3200" b="1" dirty="0" smtClean="0">
                <a:latin typeface="Arial Narrow" panose="020B0606020202030204" pitchFamily="34" charset="0"/>
              </a:rPr>
              <a:t>for 2</a:t>
            </a:r>
            <a:r>
              <a:rPr lang="en-US" sz="3200" b="1" baseline="30000" dirty="0" smtClean="0">
                <a:latin typeface="Arial Narrow" panose="020B0606020202030204" pitchFamily="34" charset="0"/>
              </a:rPr>
              <a:t>ND </a:t>
            </a:r>
            <a:r>
              <a:rPr lang="en-US" sz="3200" b="1" dirty="0" smtClean="0">
                <a:latin typeface="Arial Narrow" panose="020B0606020202030204" pitchFamily="34" charset="0"/>
              </a:rPr>
              <a:t/>
            </a:r>
            <a:br>
              <a:rPr lang="en-US" sz="3200" b="1" dirty="0" smtClean="0">
                <a:latin typeface="Arial Narrow" panose="020B0606020202030204" pitchFamily="34" charset="0"/>
              </a:rPr>
            </a:br>
            <a:r>
              <a:rPr lang="en-US" sz="3200" b="1" dirty="0" smtClean="0">
                <a:latin typeface="Arial Narrow" panose="020B0606020202030204" pitchFamily="34" charset="0"/>
              </a:rPr>
              <a:t>Q 2024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15122158"/>
              </p:ext>
            </p:extLst>
          </p:nvPr>
        </p:nvGraphicFramePr>
        <p:xfrm>
          <a:off x="0" y="2060848"/>
          <a:ext cx="91440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88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80"/>
            <a:ext cx="8215064" cy="105152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</a:rPr>
              <a:t>Code for Intubation with/without RRT Activation 2</a:t>
            </a:r>
            <a:r>
              <a:rPr lang="en-US" sz="3600" b="1" baseline="30000" dirty="0" smtClean="0">
                <a:latin typeface="Arial Narrow" panose="020B0606020202030204" pitchFamily="34" charset="0"/>
              </a:rPr>
              <a:t>ND</a:t>
            </a:r>
            <a:r>
              <a:rPr lang="en-US" sz="3600" b="1" dirty="0" smtClean="0">
                <a:latin typeface="Arial Narrow" panose="020B0606020202030204" pitchFamily="34" charset="0"/>
              </a:rPr>
              <a:t> Q 2024 (</a:t>
            </a:r>
            <a:r>
              <a:rPr lang="en-US" sz="3600" b="1" dirty="0" smtClean="0">
                <a:latin typeface="Arial Narrow" panose="020B0606020202030204" pitchFamily="34" charset="0"/>
              </a:rPr>
              <a:t>In &amp; Out </a:t>
            </a:r>
            <a:r>
              <a:rPr lang="en-US" sz="3600" b="1" dirty="0" smtClean="0">
                <a:latin typeface="Arial Narrow" panose="020B0606020202030204" pitchFamily="34" charset="0"/>
              </a:rPr>
              <a:t>Patients)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00598337"/>
              </p:ext>
            </p:extLst>
          </p:nvPr>
        </p:nvGraphicFramePr>
        <p:xfrm>
          <a:off x="179512" y="1772815"/>
          <a:ext cx="8964488" cy="455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606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074948" cy="1728192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en-US" sz="3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3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Rapid </a:t>
            </a:r>
            <a:r>
              <a:rPr 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Response Team Utilization for Adult </a:t>
            </a:r>
            <a:br>
              <a:rPr 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100" b="1" u="sng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In-Patients</a:t>
            </a:r>
            <a:r>
              <a:rPr 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Main </a:t>
            </a:r>
            <a:r>
              <a:rPr lang="en-US" sz="3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Building 2</a:t>
            </a:r>
            <a:r>
              <a:rPr lang="en-US" sz="31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ND</a:t>
            </a:r>
            <a:r>
              <a:rPr lang="en-US" sz="3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 2024</a:t>
            </a:r>
            <a:endParaRPr lang="en-US" dirty="0"/>
          </a:p>
        </p:txBody>
      </p:sp>
      <p:graphicFrame>
        <p:nvGraphicFramePr>
          <p:cNvPr id="5" name="chart1.xml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282088"/>
              </p:ext>
            </p:extLst>
          </p:nvPr>
        </p:nvGraphicFramePr>
        <p:xfrm>
          <a:off x="35496" y="1988840"/>
          <a:ext cx="9074948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612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52" y="260648"/>
            <a:ext cx="8579296" cy="142617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Adult</a:t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Main Building by Units 2</a:t>
            </a:r>
            <a:r>
              <a:rPr lang="en-US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Q2024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5" name="chart2.xml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855944"/>
              </p:ext>
            </p:extLst>
          </p:nvPr>
        </p:nvGraphicFramePr>
        <p:xfrm>
          <a:off x="179512" y="2276872"/>
          <a:ext cx="885698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9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368152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Versus Adult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Codes(cardiac Arrest)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Units in Main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2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 2024</a:t>
            </a:r>
            <a:endParaRPr lang="en-US" sz="2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997704"/>
              </p:ext>
            </p:extLst>
          </p:nvPr>
        </p:nvGraphicFramePr>
        <p:xfrm>
          <a:off x="-1986" y="1700808"/>
          <a:ext cx="8894466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70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44190</TotalTime>
  <Words>1448</Words>
  <Application>Microsoft Office PowerPoint</Application>
  <PresentationFormat>On-screen Show (4:3)</PresentationFormat>
  <Paragraphs>432</Paragraphs>
  <Slides>46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Arabic Typesetting</vt:lpstr>
      <vt:lpstr>Arial</vt:lpstr>
      <vt:lpstr>Arial Black</vt:lpstr>
      <vt:lpstr>Arial Narrow</vt:lpstr>
      <vt:lpstr>Calibri</vt:lpstr>
      <vt:lpstr>Californian FB</vt:lpstr>
      <vt:lpstr>Cambria</vt:lpstr>
      <vt:lpstr>Candara</vt:lpstr>
      <vt:lpstr>Times New Roman</vt:lpstr>
      <vt:lpstr>Verdana</vt:lpstr>
      <vt:lpstr>Office Theme</vt:lpstr>
      <vt:lpstr>Rapid Response Team Report for 2Q Quarter 2024</vt:lpstr>
      <vt:lpstr>Rapid Response Team Utilization Versus ADULT  In-Patients Codes by Quarters for 2Q 2024 </vt:lpstr>
      <vt:lpstr>Rapid Response Team Utilization Versus  ADULT Out-Patients Codes by Quarters for 2Q Q2024 </vt:lpstr>
      <vt:lpstr>Cardiac Arrest Event  Inpatient Area with and without RRT Activation for 2ND Q 2024</vt:lpstr>
      <vt:lpstr>Cardiac Arrest Event  Outpatient Area with and without RRT Activation for 2ND  Q 2024</vt:lpstr>
      <vt:lpstr>Code for Intubation with/without RRT Activation 2ND Q 2024 (In &amp; Out Patients)</vt:lpstr>
      <vt:lpstr> Rapid Response Team Utilization for Adult  In-Patients in Main Building 2ND Q 2024</vt:lpstr>
      <vt:lpstr> Rapid Response Team Utilization for Adult  In-Patients in Main Building by Units 2ND  Q2024 </vt:lpstr>
      <vt:lpstr>Rapid Response Team Utilization Versus Adult  In-Patients Codes(cardiac Arrest) by Units in Main Building 2ND Q 2024</vt:lpstr>
      <vt:lpstr>Rapid Response Team Utilization and Outcomes for Adult In-Patients in Main Building 2nd Q2024  </vt:lpstr>
      <vt:lpstr>PowerPoint Presentation</vt:lpstr>
      <vt:lpstr>Rapid Response Team Utilization for Adult  Out-Patients in Main Building by Units 2nd Q2024</vt:lpstr>
      <vt:lpstr>Rapid Response Team Utilization and Outcomes for Adult Out-Patients in Main Building 2nd Q 2024</vt:lpstr>
      <vt:lpstr>  Rapid Response Team Utilization for Adult  In-Patients in KACOLD 2nd Q2024      </vt:lpstr>
      <vt:lpstr>Rapid Response Team Utilization for Adult  In-Patients in KACOLD by Units 2nd Q 2024  </vt:lpstr>
      <vt:lpstr>Rapid Response Team Utilization Versus Adult  In-Patients Codes(Cardiac Arrest) by Units in KACOLD 2nd Q2024 </vt:lpstr>
      <vt:lpstr>Rapid Response Team Utilization and Outcomes for Adult In-Patients in KACOLD 2nd Q 2024  </vt:lpstr>
      <vt:lpstr>Rapid Response Team Utilization for Adult  Out-Patients in KACOLD by Units 2nd Q2024  </vt:lpstr>
      <vt:lpstr>Rapid Response Team Utilization for Adult  Out-Patients in KACOLD by Units 2nd Q2024  </vt:lpstr>
      <vt:lpstr>  Rapid Response Team Utilization and Outcomes  for Adult Out-Patients in KACOLD 2nd Q2024  </vt:lpstr>
      <vt:lpstr> East-wing In-Patients  Adult 2nd Q2024</vt:lpstr>
      <vt:lpstr>PowerPoint Presentation</vt:lpstr>
      <vt:lpstr>Rapid Response Team Utilization for Adult  In-Patients in East Wing by Units  2nd Q2024</vt:lpstr>
      <vt:lpstr>PowerPoint Presentation</vt:lpstr>
      <vt:lpstr>Rapid Response Team Utilization Versus Adult  In-Patients Codes(Cardiac Arrest)by Units in East Wing 2nd Q2024</vt:lpstr>
      <vt:lpstr>Pediatric In/Out-Patients  in Main Building 2ND Q 2024</vt:lpstr>
      <vt:lpstr>PowerPoint Presentation</vt:lpstr>
      <vt:lpstr>PowerPoint Presentation</vt:lpstr>
      <vt:lpstr>Rapid Response Team Utilization  and Outcomes  for Pediatric In-Patients in Main Building 2nd Q 2024  </vt:lpstr>
      <vt:lpstr>Pediatric Out-Patients  Main Building 2nd Q2024</vt:lpstr>
      <vt:lpstr>PowerPoint Presentation</vt:lpstr>
      <vt:lpstr>Rapid Response Team Utilization for pediatric Out-Patients Main Building by Units 2nd Q2024 </vt:lpstr>
      <vt:lpstr>Rapid Response Team Utilization  and Outcomes  for Pediatric Out-Patients in Main Building 2nd Q 2024  </vt:lpstr>
      <vt:lpstr>Pediatric Out-Patients  in KACOLD 2nd Q2024</vt:lpstr>
      <vt:lpstr>PowerPoint Presentation</vt:lpstr>
      <vt:lpstr>Rapid Response Team Utilization for pediatric Out-Patients KACOLD by Units 2nd Q2024 </vt:lpstr>
      <vt:lpstr>Rapid Response Team Utilization  and Outcomes  for Pediatric Out-Patients KACOLD 2nd Q 2024  </vt:lpstr>
      <vt:lpstr>PowerPoint Presentation</vt:lpstr>
      <vt:lpstr>PowerPoint Presentation</vt:lpstr>
      <vt:lpstr>Rapid Response Team Utilization for pediatric Out-Patients KFNCCC by Units 2nd Q2024 </vt:lpstr>
      <vt:lpstr>PowerPoint Presentation</vt:lpstr>
      <vt:lpstr>PowerPoint Presentation</vt:lpstr>
      <vt:lpstr>PowerPoint Presentation</vt:lpstr>
      <vt:lpstr>PowerPoint Presentation</vt:lpstr>
      <vt:lpstr>Rapid Response Team Utilization and Outcomes for Pediatric Out-Patients in KFNCCC 2nd Q2024  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Response Team</dc:title>
  <dc:creator>rrt team</dc:creator>
  <cp:lastModifiedBy>public_nursing</cp:lastModifiedBy>
  <cp:revision>1934</cp:revision>
  <cp:lastPrinted>2018-11-22T08:02:12Z</cp:lastPrinted>
  <dcterms:created xsi:type="dcterms:W3CDTF">2006-04-13T13:39:39Z</dcterms:created>
  <dcterms:modified xsi:type="dcterms:W3CDTF">2024-09-10T12:35:29Z</dcterms:modified>
</cp:coreProperties>
</file>