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ppt/charts/chart5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notesSlides/notesSlide8.xml" ContentType="application/vnd.openxmlformats-officedocument.presentationml.notesSlide+xml"/>
  <Override PartName="/ppt/charts/chart12.xml" ContentType="application/vnd.openxmlformats-officedocument.drawingml.chart+xml"/>
  <Override PartName="/ppt/notesSlides/notesSlide9.xml" ContentType="application/vnd.openxmlformats-officedocument.presentationml.notesSlide+xml"/>
  <Override PartName="/ppt/charts/chart13.xml" ContentType="application/vnd.openxmlformats-officedocument.drawingml.chart+xml"/>
  <Override PartName="/ppt/notesSlides/notesSlide10.xml" ContentType="application/vnd.openxmlformats-officedocument.presentationml.notesSlide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notesSlides/notesSlide11.xml" ContentType="application/vnd.openxmlformats-officedocument.presentationml.notesSlide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notesSlides/notesSlide12.xml" ContentType="application/vnd.openxmlformats-officedocument.presentationml.notesSlide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notesSlides/notesSlide13.xml" ContentType="application/vnd.openxmlformats-officedocument.presentationml.notesSlide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notesSlides/notesSlide14.xml" ContentType="application/vnd.openxmlformats-officedocument.presentationml.notesSlide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notesSlides/notesSlide15.xml" ContentType="application/vnd.openxmlformats-officedocument.presentationml.notesSlide+xml"/>
  <Override PartName="/ppt/charts/chart25.xml" ContentType="application/vnd.openxmlformats-officedocument.drawingml.chart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36" r:id="rId1"/>
  </p:sldMasterIdLst>
  <p:notesMasterIdLst>
    <p:notesMasterId r:id="rId44"/>
  </p:notesMasterIdLst>
  <p:handoutMasterIdLst>
    <p:handoutMasterId r:id="rId45"/>
  </p:handoutMasterIdLst>
  <p:sldIdLst>
    <p:sldId id="256" r:id="rId2"/>
    <p:sldId id="513" r:id="rId3"/>
    <p:sldId id="556" r:id="rId4"/>
    <p:sldId id="516" r:id="rId5"/>
    <p:sldId id="519" r:id="rId6"/>
    <p:sldId id="517" r:id="rId7"/>
    <p:sldId id="518" r:id="rId8"/>
    <p:sldId id="565" r:id="rId9"/>
    <p:sldId id="521" r:id="rId10"/>
    <p:sldId id="549" r:id="rId11"/>
    <p:sldId id="550" r:id="rId12"/>
    <p:sldId id="523" r:id="rId13"/>
    <p:sldId id="524" r:id="rId14"/>
    <p:sldId id="526" r:id="rId15"/>
    <p:sldId id="527" r:id="rId16"/>
    <p:sldId id="528" r:id="rId17"/>
    <p:sldId id="529" r:id="rId18"/>
    <p:sldId id="551" r:id="rId19"/>
    <p:sldId id="552" r:id="rId20"/>
    <p:sldId id="553" r:id="rId21"/>
    <p:sldId id="555" r:id="rId22"/>
    <p:sldId id="476" r:id="rId23"/>
    <p:sldId id="531" r:id="rId24"/>
    <p:sldId id="532" r:id="rId25"/>
    <p:sldId id="609" r:id="rId26"/>
    <p:sldId id="618" r:id="rId27"/>
    <p:sldId id="619" r:id="rId28"/>
    <p:sldId id="620" r:id="rId29"/>
    <p:sldId id="621" r:id="rId30"/>
    <p:sldId id="611" r:id="rId31"/>
    <p:sldId id="612" r:id="rId32"/>
    <p:sldId id="542" r:id="rId33"/>
    <p:sldId id="543" r:id="rId34"/>
    <p:sldId id="614" r:id="rId35"/>
    <p:sldId id="545" r:id="rId36"/>
    <p:sldId id="616" r:id="rId37"/>
    <p:sldId id="546" r:id="rId38"/>
    <p:sldId id="547" r:id="rId39"/>
    <p:sldId id="548" r:id="rId40"/>
    <p:sldId id="622" r:id="rId41"/>
    <p:sldId id="623" r:id="rId42"/>
    <p:sldId id="407" r:id="rId43"/>
  </p:sldIdLst>
  <p:sldSz cx="9144000" cy="6858000" type="screen4x3"/>
  <p:notesSz cx="7010400" cy="9296400"/>
  <p:defaultTextStyle>
    <a:defPPr>
      <a:defRPr lang="ar-S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A489F71E-ECB1-4C3C-8C4E-B71BA7F3FCD9}">
          <p14:sldIdLst>
            <p14:sldId id="256"/>
            <p14:sldId id="513"/>
            <p14:sldId id="556"/>
            <p14:sldId id="516"/>
            <p14:sldId id="519"/>
            <p14:sldId id="517"/>
            <p14:sldId id="518"/>
            <p14:sldId id="565"/>
            <p14:sldId id="521"/>
            <p14:sldId id="549"/>
            <p14:sldId id="550"/>
            <p14:sldId id="523"/>
            <p14:sldId id="524"/>
            <p14:sldId id="526"/>
            <p14:sldId id="527"/>
            <p14:sldId id="528"/>
            <p14:sldId id="529"/>
            <p14:sldId id="551"/>
            <p14:sldId id="552"/>
            <p14:sldId id="553"/>
            <p14:sldId id="555"/>
            <p14:sldId id="476"/>
            <p14:sldId id="531"/>
            <p14:sldId id="532"/>
            <p14:sldId id="609"/>
            <p14:sldId id="618"/>
            <p14:sldId id="619"/>
            <p14:sldId id="620"/>
            <p14:sldId id="621"/>
            <p14:sldId id="611"/>
            <p14:sldId id="612"/>
          </p14:sldIdLst>
        </p14:section>
        <p14:section name="Untitled Section" id="{7B8C15E4-E285-4A8C-A7DB-C32516D5437B}">
          <p14:sldIdLst>
            <p14:sldId id="542"/>
            <p14:sldId id="543"/>
            <p14:sldId id="614"/>
            <p14:sldId id="545"/>
            <p14:sldId id="616"/>
            <p14:sldId id="546"/>
            <p14:sldId id="547"/>
            <p14:sldId id="548"/>
            <p14:sldId id="622"/>
            <p14:sldId id="623"/>
            <p14:sldId id="407"/>
          </p14:sldIdLst>
        </p14:section>
        <p14:section name="Untitled Section" id="{2612E653-4286-4D1A-BA26-A66611C04A1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1344" userDrawn="1">
          <p15:clr>
            <a:srgbClr val="A4A3A4"/>
          </p15:clr>
        </p15:guide>
        <p15:guide id="2" pos="283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737"/>
    <a:srgbClr val="501D1C"/>
    <a:srgbClr val="8D3533"/>
    <a:srgbClr val="0066FF"/>
    <a:srgbClr val="4A88D2"/>
    <a:srgbClr val="22518A"/>
    <a:srgbClr val="B24340"/>
    <a:srgbClr val="A50021"/>
    <a:srgbClr val="B94441"/>
    <a:srgbClr val="C55E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236" autoAdjust="0"/>
    <p:restoredTop sz="81937" autoAdjust="0"/>
  </p:normalViewPr>
  <p:slideViewPr>
    <p:cSldViewPr>
      <p:cViewPr varScale="1">
        <p:scale>
          <a:sx n="94" d="100"/>
          <a:sy n="94" d="100"/>
        </p:scale>
        <p:origin x="1974" y="90"/>
      </p:cViewPr>
      <p:guideLst>
        <p:guide orient="horz" pos="1344"/>
        <p:guide pos="283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3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4.bin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5.bin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6.bin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7.bin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8.bin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9.bin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0.bin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1.bin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2.bin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3.bin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4.bin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5.bin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6.bin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7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Chart%20in%20Microsoft%20PowerPoint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3.bin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6479478526722617E-2"/>
          <c:y val="1.9782102160380767E-2"/>
          <c:w val="0.91780545964877414"/>
          <c:h val="0.88799689046809449"/>
        </c:manualLayout>
      </c:layout>
      <c:lineChart>
        <c:grouping val="standard"/>
        <c:varyColors val="0"/>
        <c:ser>
          <c:idx val="0"/>
          <c:order val="0"/>
          <c:tx>
            <c:strRef>
              <c:f>Updated!$C$2</c:f>
              <c:strCache>
                <c:ptCount val="1"/>
                <c:pt idx="0">
                  <c:v>RRT Utilization</c:v>
                </c:pt>
              </c:strCache>
            </c:strRef>
          </c:tx>
          <c:spPr>
            <a:ln w="25400" cap="flat" cmpd="sng" algn="ctr">
              <a:solidFill>
                <a:srgbClr val="0070C0"/>
              </a:solidFill>
              <a:prstDash val="solid"/>
            </a:ln>
            <a:effectLst/>
          </c:spPr>
          <c:marker>
            <c:symbol val="square"/>
            <c:size val="5"/>
          </c:marker>
          <c:dLbls>
            <c:dLbl>
              <c:idx val="9"/>
              <c:layout>
                <c:manualLayout>
                  <c:x val="-2.3792245306077205E-2"/>
                  <c:y val="-6.040639359159531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CBD-4887-8493-95CF0BF335DC}"/>
                </c:ext>
              </c:extLst>
            </c:dLbl>
            <c:dLbl>
              <c:idx val="14"/>
              <c:layout>
                <c:manualLayout>
                  <c:x val="-2.5019553382957346E-2"/>
                  <c:y val="-2.9878802640162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8CA-4C92-8ADF-593189A2FA82}"/>
                </c:ext>
              </c:extLst>
            </c:dLbl>
            <c:dLbl>
              <c:idx val="21"/>
              <c:layout>
                <c:manualLayout>
                  <c:x val="-4.6806264867887805E-3"/>
                  <c:y val="-1.375613666773397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8CA-4C92-8ADF-593189A2FA82}"/>
                </c:ext>
              </c:extLst>
            </c:dLbl>
            <c:dLbl>
              <c:idx val="30"/>
              <c:layout>
                <c:manualLayout>
                  <c:x val="-1.5742250095832994E-2"/>
                  <c:y val="-2.100972348159279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8CA-4C92-8ADF-593189A2FA82}"/>
                </c:ext>
              </c:extLst>
            </c:dLbl>
            <c:dLbl>
              <c:idx val="33"/>
              <c:layout>
                <c:manualLayout>
                  <c:x val="-1.8934588483702108E-2"/>
                  <c:y val="-2.100972348159279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8CA-4C92-8ADF-593189A2FA82}"/>
                </c:ext>
              </c:extLst>
            </c:dLbl>
            <c:dLbl>
              <c:idx val="37"/>
              <c:layout>
                <c:manualLayout>
                  <c:x val="-9.3575733200947642E-3"/>
                  <c:y val="-1.4018833716406714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8CA-4C92-8ADF-593189A2FA82}"/>
                </c:ext>
              </c:extLst>
            </c:dLbl>
            <c:dLbl>
              <c:idx val="38"/>
              <c:layout>
                <c:manualLayout>
                  <c:x val="-1.7338419289767551E-2"/>
                  <c:y val="-7.2843897970681186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8CA-4C92-8ADF-593189A2FA82}"/>
                </c:ext>
              </c:extLst>
            </c:dLbl>
            <c:spPr>
              <a:noFill/>
            </c:spPr>
            <c:txPr>
              <a:bodyPr/>
              <a:lstStyle/>
              <a:p>
                <a:pPr>
                  <a:defRPr sz="1100" b="1" i="0" u="none" strike="noStrike" baseline="0">
                    <a:solidFill>
                      <a:sysClr val="windowText" lastClr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Updated!$B$63:$B$77</c:f>
              <c:strCache>
                <c:ptCount val="15"/>
                <c:pt idx="0">
                  <c:v>1Q21</c:v>
                </c:pt>
                <c:pt idx="1">
                  <c:v>2Q21</c:v>
                </c:pt>
                <c:pt idx="2">
                  <c:v>3Q21</c:v>
                </c:pt>
                <c:pt idx="3">
                  <c:v>4Q21</c:v>
                </c:pt>
                <c:pt idx="4">
                  <c:v>1Q22</c:v>
                </c:pt>
                <c:pt idx="5">
                  <c:v>2Q22</c:v>
                </c:pt>
                <c:pt idx="6">
                  <c:v>3Q22</c:v>
                </c:pt>
                <c:pt idx="7">
                  <c:v>4Q22</c:v>
                </c:pt>
                <c:pt idx="8">
                  <c:v>1Q 23</c:v>
                </c:pt>
                <c:pt idx="9">
                  <c:v>2Q 23</c:v>
                </c:pt>
                <c:pt idx="10">
                  <c:v>3Q 23</c:v>
                </c:pt>
                <c:pt idx="11">
                  <c:v>4Q 23</c:v>
                </c:pt>
                <c:pt idx="12">
                  <c:v>1Q 24</c:v>
                </c:pt>
                <c:pt idx="13">
                  <c:v>2Q 24</c:v>
                </c:pt>
                <c:pt idx="14">
                  <c:v>3Q24</c:v>
                </c:pt>
              </c:strCache>
            </c:strRef>
          </c:cat>
          <c:val>
            <c:numRef>
              <c:f>Updated!$C$63:$C$77</c:f>
              <c:numCache>
                <c:formatCode>General</c:formatCode>
                <c:ptCount val="15"/>
                <c:pt idx="0">
                  <c:v>866</c:v>
                </c:pt>
                <c:pt idx="1">
                  <c:v>805</c:v>
                </c:pt>
                <c:pt idx="2">
                  <c:v>724</c:v>
                </c:pt>
                <c:pt idx="3">
                  <c:v>616</c:v>
                </c:pt>
                <c:pt idx="4">
                  <c:v>604</c:v>
                </c:pt>
                <c:pt idx="5">
                  <c:v>559</c:v>
                </c:pt>
                <c:pt idx="6">
                  <c:v>568</c:v>
                </c:pt>
                <c:pt idx="7">
                  <c:v>629</c:v>
                </c:pt>
                <c:pt idx="8">
                  <c:v>563</c:v>
                </c:pt>
                <c:pt idx="9">
                  <c:v>475</c:v>
                </c:pt>
                <c:pt idx="10">
                  <c:v>564</c:v>
                </c:pt>
                <c:pt idx="11">
                  <c:v>596</c:v>
                </c:pt>
                <c:pt idx="12">
                  <c:v>607</c:v>
                </c:pt>
                <c:pt idx="13">
                  <c:v>548</c:v>
                </c:pt>
                <c:pt idx="14">
                  <c:v>533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28CA-4C92-8ADF-593189A2FA8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55152096"/>
        <c:axId val="155152656"/>
      </c:lineChart>
      <c:lineChart>
        <c:grouping val="standard"/>
        <c:varyColors val="0"/>
        <c:ser>
          <c:idx val="1"/>
          <c:order val="1"/>
          <c:tx>
            <c:strRef>
              <c:f>Updated!$D$2</c:f>
              <c:strCache>
                <c:ptCount val="1"/>
                <c:pt idx="0">
                  <c:v>In patient codes 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square"/>
            <c:size val="5"/>
          </c:marker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7-28CA-4C92-8ADF-593189A2FA82}"/>
              </c:ext>
            </c:extLst>
          </c:dPt>
          <c:dLbls>
            <c:dLbl>
              <c:idx val="0"/>
              <c:layout>
                <c:manualLayout>
                  <c:x val="-2.2466144245935737E-2"/>
                  <c:y val="-1.036266630188879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8CA-4C92-8ADF-593189A2FA82}"/>
                </c:ext>
              </c:extLst>
            </c:dLbl>
            <c:dLbl>
              <c:idx val="1"/>
              <c:layout>
                <c:manualLayout>
                  <c:x val="-1.8268030798205506E-2"/>
                  <c:y val="-1.69724078804210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8CA-4C92-8ADF-593189A2FA82}"/>
                </c:ext>
              </c:extLst>
            </c:dLbl>
            <c:dLbl>
              <c:idx val="2"/>
              <c:layout>
                <c:manualLayout>
                  <c:x val="-2.2466144245935737E-2"/>
                  <c:y val="-2.604893838985048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8CA-4C92-8ADF-593189A2FA82}"/>
                </c:ext>
              </c:extLst>
            </c:dLbl>
            <c:dLbl>
              <c:idx val="9"/>
              <c:layout>
                <c:manualLayout>
                  <c:x val="-2.2681146539273413E-2"/>
                  <c:y val="5.588428208831497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CBD-4887-8493-95CF0BF335DC}"/>
                </c:ext>
              </c:extLst>
            </c:dLbl>
            <c:dLbl>
              <c:idx val="14"/>
              <c:layout>
                <c:manualLayout>
                  <c:x val="-9.3971780913231859E-3"/>
                  <c:y val="3.0938691997185498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8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8CA-4C92-8ADF-593189A2FA82}"/>
                </c:ext>
              </c:extLst>
            </c:dLbl>
            <c:dLbl>
              <c:idx val="15"/>
              <c:layout>
                <c:manualLayout>
                  <c:x val="-2.9174289358974394E-2"/>
                  <c:y val="1.37562979732765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8CA-4C92-8ADF-593189A2FA82}"/>
                </c:ext>
              </c:extLst>
            </c:dLbl>
            <c:dLbl>
              <c:idx val="21"/>
              <c:layout>
                <c:manualLayout>
                  <c:x val="-1.8268030798205496E-2"/>
                  <c:y val="-1.28752470999279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28CA-4C92-8ADF-593189A2FA82}"/>
                </c:ext>
              </c:extLst>
            </c:dLbl>
            <c:dLbl>
              <c:idx val="27"/>
              <c:layout>
                <c:manualLayout>
                  <c:x val="-1.7056224291453394E-2"/>
                  <c:y val="2.19506195342625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28CA-4C92-8ADF-593189A2FA82}"/>
                </c:ext>
              </c:extLst>
            </c:dLbl>
            <c:dLbl>
              <c:idx val="37"/>
              <c:layout>
                <c:manualLayout>
                  <c:x val="-2.4062313439870177E-2"/>
                  <c:y val="-3.19312904228361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28CA-4C92-8ADF-593189A2FA82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100" b="1" i="0" u="none" strike="noStrike" baseline="0">
                    <a:solidFill>
                      <a:sysClr val="windowText" lastClr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Updated!$B$63:$B$77</c:f>
              <c:strCache>
                <c:ptCount val="15"/>
                <c:pt idx="0">
                  <c:v>1Q21</c:v>
                </c:pt>
                <c:pt idx="1">
                  <c:v>2Q21</c:v>
                </c:pt>
                <c:pt idx="2">
                  <c:v>3Q21</c:v>
                </c:pt>
                <c:pt idx="3">
                  <c:v>4Q21</c:v>
                </c:pt>
                <c:pt idx="4">
                  <c:v>1Q22</c:v>
                </c:pt>
                <c:pt idx="5">
                  <c:v>2Q22</c:v>
                </c:pt>
                <c:pt idx="6">
                  <c:v>3Q22</c:v>
                </c:pt>
                <c:pt idx="7">
                  <c:v>4Q22</c:v>
                </c:pt>
                <c:pt idx="8">
                  <c:v>1Q 23</c:v>
                </c:pt>
                <c:pt idx="9">
                  <c:v>2Q 23</c:v>
                </c:pt>
                <c:pt idx="10">
                  <c:v>3Q 23</c:v>
                </c:pt>
                <c:pt idx="11">
                  <c:v>4Q 23</c:v>
                </c:pt>
                <c:pt idx="12">
                  <c:v>1Q 24</c:v>
                </c:pt>
                <c:pt idx="13">
                  <c:v>2Q 24</c:v>
                </c:pt>
                <c:pt idx="14">
                  <c:v>3Q24</c:v>
                </c:pt>
              </c:strCache>
            </c:strRef>
          </c:cat>
          <c:val>
            <c:numRef>
              <c:f>Updated!$D$63:$D$77</c:f>
              <c:numCache>
                <c:formatCode>General</c:formatCode>
                <c:ptCount val="15"/>
                <c:pt idx="0">
                  <c:v>17</c:v>
                </c:pt>
                <c:pt idx="1">
                  <c:v>9</c:v>
                </c:pt>
                <c:pt idx="2">
                  <c:v>10</c:v>
                </c:pt>
                <c:pt idx="3">
                  <c:v>14</c:v>
                </c:pt>
                <c:pt idx="4">
                  <c:v>9</c:v>
                </c:pt>
                <c:pt idx="5">
                  <c:v>8</c:v>
                </c:pt>
                <c:pt idx="6">
                  <c:v>10</c:v>
                </c:pt>
                <c:pt idx="7">
                  <c:v>14</c:v>
                </c:pt>
                <c:pt idx="8">
                  <c:v>15</c:v>
                </c:pt>
                <c:pt idx="9">
                  <c:v>14</c:v>
                </c:pt>
                <c:pt idx="10">
                  <c:v>11</c:v>
                </c:pt>
                <c:pt idx="11">
                  <c:v>13</c:v>
                </c:pt>
                <c:pt idx="12">
                  <c:v>12</c:v>
                </c:pt>
                <c:pt idx="13">
                  <c:v>5</c:v>
                </c:pt>
                <c:pt idx="14">
                  <c:v>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28CA-4C92-8ADF-593189A2FA8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55153216"/>
        <c:axId val="155153776"/>
      </c:lineChart>
      <c:catAx>
        <c:axId val="155152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1800000" vert="horz"/>
          <a:lstStyle/>
          <a:p>
            <a:pPr>
              <a:defRPr sz="700" b="0" i="0" u="none" strike="noStrike" baseline="0">
                <a:solidFill>
                  <a:srgbClr val="000000"/>
                </a:solidFill>
                <a:latin typeface="Arial Black" panose="020B0A04020102020204" pitchFamily="34" charset="0"/>
                <a:ea typeface="Calibri"/>
                <a:cs typeface="Andalus" panose="02020603050405020304" pitchFamily="18" charset="-78"/>
              </a:defRPr>
            </a:pPr>
            <a:endParaRPr lang="en-US"/>
          </a:p>
        </c:txPr>
        <c:crossAx val="155152656"/>
        <c:crosses val="autoZero"/>
        <c:auto val="1"/>
        <c:lblAlgn val="ctr"/>
        <c:lblOffset val="100"/>
        <c:noMultiLvlLbl val="0"/>
      </c:catAx>
      <c:valAx>
        <c:axId val="155152656"/>
        <c:scaling>
          <c:orientation val="minMax"/>
          <c:max val="900"/>
          <c:min val="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120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55152096"/>
        <c:crosses val="autoZero"/>
        <c:crossBetween val="between"/>
        <c:majorUnit val="100"/>
      </c:valAx>
      <c:catAx>
        <c:axId val="15515321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155153776"/>
        <c:crosses val="autoZero"/>
        <c:auto val="1"/>
        <c:lblAlgn val="ctr"/>
        <c:lblOffset val="100"/>
        <c:noMultiLvlLbl val="0"/>
      </c:catAx>
      <c:valAx>
        <c:axId val="155153776"/>
        <c:scaling>
          <c:orientation val="minMax"/>
          <c:max val="25"/>
        </c:scaling>
        <c:delete val="0"/>
        <c:axPos val="r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10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55153216"/>
        <c:crosses val="max"/>
        <c:crossBetween val="between"/>
      </c:valAx>
      <c:spPr>
        <a:solidFill>
          <a:schemeClr val="bg1"/>
        </a:solidFill>
      </c:spPr>
    </c:plotArea>
    <c:legend>
      <c:legendPos val="r"/>
      <c:layout>
        <c:manualLayout>
          <c:xMode val="edge"/>
          <c:yMode val="edge"/>
          <c:x val="0.31636168348820837"/>
          <c:y val="0.9524408351433159"/>
          <c:w val="0.31280355340197857"/>
          <c:h val="4.5085705667389585E-2"/>
        </c:manualLayout>
      </c:layout>
      <c:overlay val="0"/>
      <c:txPr>
        <a:bodyPr/>
        <a:lstStyle/>
        <a:p>
          <a:pPr>
            <a:defRPr sz="1100" b="1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n-US"/>
        </a:p>
      </c:txPr>
    </c:legend>
    <c:plotVisOnly val="1"/>
    <c:dispBlanksAs val="gap"/>
    <c:showDLblsOverMax val="0"/>
  </c:chart>
  <c:spPr>
    <a:ln>
      <a:solidFill>
        <a:schemeClr val="tx1"/>
      </a:solidFill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'[Rapid Response Team Drill Trow.xlsx]data_Page1_1_1'!$B$1</c:f>
              <c:strCache>
                <c:ptCount val="1"/>
                <c:pt idx="0">
                  <c:v> </c:v>
                </c:pt>
              </c:strCache>
            </c:strRef>
          </c:tx>
          <c:spPr>
            <a:ln w="0">
              <a:solidFill>
                <a:srgbClr val="333399"/>
              </a:solidFill>
              <a:prstDash val="solid"/>
            </a:ln>
          </c:spPr>
          <c:marker>
            <c:symbol val="square"/>
            <c:size val="6"/>
            <c:spPr>
              <a:solidFill>
                <a:srgbClr val="333399"/>
              </a:solidFill>
              <a:ln>
                <a:noFill/>
              </a:ln>
            </c:spPr>
          </c:marker>
          <c:dLbls>
            <c:numFmt formatCode="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 i="0" u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'[Rapid Response Team Drill Trow.xlsx]data_Page1_1_1'!$A$2:$A$4</c:f>
              <c:strCache>
                <c:ptCount val="3"/>
                <c:pt idx="0">
                  <c:v>JUL-2024</c:v>
                </c:pt>
                <c:pt idx="1">
                  <c:v>AUG-2024</c:v>
                </c:pt>
                <c:pt idx="2">
                  <c:v>SEP-2024</c:v>
                </c:pt>
              </c:strCache>
            </c:strRef>
          </c:cat>
          <c:val>
            <c:numRef>
              <c:f>'[Rapid Response Team Drill Trow.xlsx]data_Page1_1_1'!$B$2:$B$4</c:f>
              <c:numCache>
                <c:formatCode>General</c:formatCode>
                <c:ptCount val="3"/>
                <c:pt idx="0">
                  <c:v>82</c:v>
                </c:pt>
                <c:pt idx="1">
                  <c:v>76</c:v>
                </c:pt>
                <c:pt idx="2">
                  <c:v>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0D9-4BCE-BECE-F86935677D88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105834480"/>
        <c:axId val="2"/>
      </c:lineChart>
      <c:catAx>
        <c:axId val="110583448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 b="1" i="0" u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 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low"/>
        <c:spPr>
          <a:ln w="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200" b="0" i="0" u="none" strike="noStrike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"/>
        <c:crosses val="autoZero"/>
        <c:auto val="0"/>
        <c:lblAlgn val="ctr"/>
        <c:lblOffset val="100"/>
        <c:noMultiLvlLbl val="0"/>
      </c:catAx>
      <c:valAx>
        <c:axId val="2"/>
        <c:scaling>
          <c:orientation val="minMax"/>
        </c:scaling>
        <c:delete val="0"/>
        <c:axPos val="l"/>
        <c:majorGridlines>
          <c:spPr>
            <a:ln w="0">
              <a:solidFill>
                <a:srgbClr val="CCCCCC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 </a:t>
                </a:r>
              </a:p>
            </c:rich>
          </c:tx>
          <c:overlay val="0"/>
        </c:title>
        <c:numFmt formatCode="#0" sourceLinked="0"/>
        <c:majorTickMark val="none"/>
        <c:minorTickMark val="none"/>
        <c:tickLblPos val="nextTo"/>
        <c:spPr>
          <a:ln w="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200" b="0" i="0" u="none" strike="noStrike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05834480"/>
        <c:crosses val="autoZero"/>
        <c:crossBetween val="between"/>
      </c:valAx>
      <c:spPr>
        <a:noFill/>
      </c:spPr>
    </c:plotArea>
    <c:plotVisOnly val="0"/>
    <c:dispBlanksAs val="gap"/>
    <c:showDLblsOverMax val="0"/>
  </c:chart>
  <c:spPr>
    <a:ln>
      <a:noFill/>
    </a:ln>
  </c:sp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'[Rapid Response Team Drill Trow.xlsx]data_Page1_1_2'!$B$1</c:f>
              <c:strCache>
                <c:ptCount val="1"/>
                <c:pt idx="0">
                  <c:v>Inpatient</c:v>
                </c:pt>
              </c:strCache>
            </c:strRef>
          </c:tx>
          <c:spPr>
            <a:gradFill flip="none" rotWithShape="1">
              <a:gsLst>
                <a:gs pos="0">
                  <a:srgbClr val="8599D3"/>
                </a:gs>
                <a:gs pos="100000">
                  <a:srgbClr val="5876AE"/>
                </a:gs>
              </a:gsLst>
              <a:lin ang="5400000" scaled="1"/>
            </a:gradFill>
            <a:ln>
              <a:noFill/>
            </a:ln>
          </c:spPr>
          <c:invertIfNegative val="0"/>
          <c:dLbls>
            <c:numFmt formatCode="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 i="0" u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'[Rapid Response Team Drill Trow.xlsx]data_Page1_1_2'!$A$2:$A$8</c:f>
              <c:strCache>
                <c:ptCount val="7"/>
                <c:pt idx="0">
                  <c:v>L11 - Liver Ward</c:v>
                </c:pt>
                <c:pt idx="1">
                  <c:v>L14 - Transplant Service</c:v>
                </c:pt>
                <c:pt idx="2">
                  <c:v>L15 - Adult Hematology</c:v>
                </c:pt>
                <c:pt idx="3">
                  <c:v>L16 - Hematology Ward</c:v>
                </c:pt>
                <c:pt idx="4">
                  <c:v>L17 - ONC Ward</c:v>
                </c:pt>
                <c:pt idx="5">
                  <c:v>L18 - ONC Ward</c:v>
                </c:pt>
                <c:pt idx="6">
                  <c:v>L19 - BMT Ward</c:v>
                </c:pt>
              </c:strCache>
            </c:strRef>
          </c:cat>
          <c:val>
            <c:numRef>
              <c:f>'[Rapid Response Team Drill Trow.xlsx]data_Page1_1_2'!$B$2:$B$8</c:f>
              <c:numCache>
                <c:formatCode>General</c:formatCode>
                <c:ptCount val="7"/>
                <c:pt idx="0">
                  <c:v>30</c:v>
                </c:pt>
                <c:pt idx="1">
                  <c:v>33</c:v>
                </c:pt>
                <c:pt idx="2">
                  <c:v>20</c:v>
                </c:pt>
                <c:pt idx="3">
                  <c:v>25</c:v>
                </c:pt>
                <c:pt idx="4">
                  <c:v>60</c:v>
                </c:pt>
                <c:pt idx="5">
                  <c:v>23</c:v>
                </c:pt>
                <c:pt idx="6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530-41F5-9556-67422E94E78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105833232"/>
        <c:axId val="2"/>
      </c:barChart>
      <c:catAx>
        <c:axId val="110583323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 b="1" i="0" u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 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low"/>
        <c:spPr>
          <a:ln w="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200" b="0" i="0" u="none" strike="noStrike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"/>
        <c:crosses val="autoZero"/>
        <c:auto val="0"/>
        <c:lblAlgn val="ctr"/>
        <c:lblOffset val="100"/>
        <c:noMultiLvlLbl val="0"/>
      </c:catAx>
      <c:valAx>
        <c:axId val="2"/>
        <c:scaling>
          <c:orientation val="minMax"/>
        </c:scaling>
        <c:delete val="0"/>
        <c:axPos val="l"/>
        <c:majorGridlines>
          <c:spPr>
            <a:ln w="0">
              <a:solidFill>
                <a:srgbClr val="CCCCCC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 </a:t>
                </a:r>
              </a:p>
            </c:rich>
          </c:tx>
          <c:overlay val="0"/>
        </c:title>
        <c:numFmt formatCode="#0" sourceLinked="0"/>
        <c:majorTickMark val="none"/>
        <c:minorTickMark val="none"/>
        <c:tickLblPos val="nextTo"/>
        <c:spPr>
          <a:ln w="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200" b="0" i="0" u="none" strike="noStrike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05833232"/>
        <c:crosses val="autoZero"/>
        <c:crossBetween val="between"/>
      </c:valAx>
      <c:spPr>
        <a:noFill/>
      </c:spPr>
    </c:plotArea>
    <c:plotVisOnly val="0"/>
    <c:dispBlanksAs val="gap"/>
    <c:showDLblsOverMax val="0"/>
  </c:chart>
  <c:spPr>
    <a:ln>
      <a:noFill/>
    </a:ln>
  </c:sp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'[Rapid Response Team Drill Trow (2).xlsx]data_Page1_1_1'!$B$1</c:f>
              <c:strCache>
                <c:ptCount val="1"/>
                <c:pt idx="0">
                  <c:v> </c:v>
                </c:pt>
              </c:strCache>
            </c:strRef>
          </c:tx>
          <c:spPr>
            <a:ln w="0">
              <a:solidFill>
                <a:srgbClr val="333399"/>
              </a:solidFill>
              <a:prstDash val="solid"/>
            </a:ln>
          </c:spPr>
          <c:marker>
            <c:symbol val="square"/>
            <c:size val="6"/>
            <c:spPr>
              <a:solidFill>
                <a:srgbClr val="333399"/>
              </a:solidFill>
              <a:ln>
                <a:noFill/>
              </a:ln>
            </c:spPr>
          </c:marker>
          <c:dLbls>
            <c:numFmt formatCode="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 i="0" u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'[Rapid Response Team Drill Trow (2).xlsx]data_Page1_1_1'!$A$2:$A$4</c:f>
              <c:strCache>
                <c:ptCount val="3"/>
                <c:pt idx="0">
                  <c:v>JUL-2024</c:v>
                </c:pt>
                <c:pt idx="1">
                  <c:v>AUG-2024</c:v>
                </c:pt>
                <c:pt idx="2">
                  <c:v>SEP-2024</c:v>
                </c:pt>
              </c:strCache>
            </c:strRef>
          </c:cat>
          <c:val>
            <c:numRef>
              <c:f>'[Rapid Response Team Drill Trow (2).xlsx]data_Page1_1_1'!$B$2:$B$4</c:f>
              <c:numCache>
                <c:formatCode>General</c:formatCode>
                <c:ptCount val="3"/>
                <c:pt idx="0">
                  <c:v>5</c:v>
                </c:pt>
                <c:pt idx="1">
                  <c:v>5</c:v>
                </c:pt>
                <c:pt idx="2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5C1-4597-AB0D-282AB46EE08D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373654944"/>
        <c:axId val="2"/>
      </c:lineChart>
      <c:catAx>
        <c:axId val="137365494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 b="1" i="0" u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 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low"/>
        <c:spPr>
          <a:ln w="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200" b="0" i="0" u="none" strike="noStrike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"/>
        <c:crosses val="autoZero"/>
        <c:auto val="0"/>
        <c:lblAlgn val="ctr"/>
        <c:lblOffset val="100"/>
        <c:noMultiLvlLbl val="0"/>
      </c:catAx>
      <c:valAx>
        <c:axId val="2"/>
        <c:scaling>
          <c:orientation val="minMax"/>
        </c:scaling>
        <c:delete val="0"/>
        <c:axPos val="l"/>
        <c:majorGridlines>
          <c:spPr>
            <a:ln w="0">
              <a:solidFill>
                <a:srgbClr val="CCCCCC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 </a:t>
                </a:r>
              </a:p>
            </c:rich>
          </c:tx>
          <c:overlay val="0"/>
        </c:title>
        <c:numFmt formatCode="#0" sourceLinked="0"/>
        <c:majorTickMark val="none"/>
        <c:minorTickMark val="none"/>
        <c:tickLblPos val="nextTo"/>
        <c:spPr>
          <a:ln w="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200" b="0" i="0" u="none" strike="noStrike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373654944"/>
        <c:crosses val="autoZero"/>
        <c:crossBetween val="between"/>
      </c:valAx>
      <c:spPr>
        <a:noFill/>
      </c:spPr>
    </c:plotArea>
    <c:plotVisOnly val="0"/>
    <c:dispBlanksAs val="gap"/>
    <c:showDLblsOverMax val="0"/>
  </c:chart>
  <c:spPr>
    <a:ln>
      <a:noFill/>
    </a:ln>
  </c:sp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'[Rapid Response Team Drill Trow (2).xlsx]data_Page1_1_2'!$B$1</c:f>
              <c:strCache>
                <c:ptCount val="1"/>
                <c:pt idx="0">
                  <c:v>Outpatient</c:v>
                </c:pt>
              </c:strCache>
            </c:strRef>
          </c:tx>
          <c:spPr>
            <a:gradFill flip="none" rotWithShape="1">
              <a:gsLst>
                <a:gs pos="0">
                  <a:srgbClr val="8599D3"/>
                </a:gs>
                <a:gs pos="100000">
                  <a:srgbClr val="5876AE"/>
                </a:gs>
              </a:gsLst>
              <a:lin ang="5400000" scaled="1"/>
            </a:gradFill>
            <a:ln>
              <a:noFill/>
            </a:ln>
          </c:spPr>
          <c:invertIfNegative val="0"/>
          <c:dLbls>
            <c:numFmt formatCode="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 i="0" u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'[Rapid Response Team Drill Trow (2).xlsx]data_Page1_1_2'!$A$2:$A$4</c:f>
              <c:strCache>
                <c:ptCount val="3"/>
                <c:pt idx="0">
                  <c:v>L13 - Breast OPD</c:v>
                </c:pt>
                <c:pt idx="1">
                  <c:v>L3 - Infusion Center</c:v>
                </c:pt>
                <c:pt idx="2">
                  <c:v>L5 - Radiology</c:v>
                </c:pt>
              </c:strCache>
            </c:strRef>
          </c:cat>
          <c:val>
            <c:numRef>
              <c:f>'[Rapid Response Team Drill Trow (2).xlsx]data_Page1_1_2'!$B$2:$B$4</c:f>
              <c:numCache>
                <c:formatCode>General</c:formatCode>
                <c:ptCount val="3"/>
                <c:pt idx="0">
                  <c:v>1</c:v>
                </c:pt>
                <c:pt idx="1">
                  <c:v>10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7DA-4E14-A370-2A73D7F780A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322301216"/>
        <c:axId val="2"/>
      </c:barChart>
      <c:catAx>
        <c:axId val="132230121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 b="1" i="0" u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 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low"/>
        <c:spPr>
          <a:ln w="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200" b="0" i="0" u="none" strike="noStrike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"/>
        <c:crosses val="autoZero"/>
        <c:auto val="0"/>
        <c:lblAlgn val="ctr"/>
        <c:lblOffset val="100"/>
        <c:noMultiLvlLbl val="0"/>
      </c:catAx>
      <c:valAx>
        <c:axId val="2"/>
        <c:scaling>
          <c:orientation val="minMax"/>
        </c:scaling>
        <c:delete val="0"/>
        <c:axPos val="l"/>
        <c:majorGridlines>
          <c:spPr>
            <a:ln w="0">
              <a:solidFill>
                <a:srgbClr val="CCCCCC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 </a:t>
                </a:r>
              </a:p>
            </c:rich>
          </c:tx>
          <c:overlay val="0"/>
        </c:title>
        <c:numFmt formatCode="#0" sourceLinked="0"/>
        <c:majorTickMark val="none"/>
        <c:minorTickMark val="none"/>
        <c:tickLblPos val="nextTo"/>
        <c:spPr>
          <a:ln w="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200" b="0" i="0" u="none" strike="noStrike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322301216"/>
        <c:crosses val="autoZero"/>
        <c:crossBetween val="between"/>
      </c:valAx>
      <c:spPr>
        <a:noFill/>
      </c:spPr>
    </c:plotArea>
    <c:plotVisOnly val="0"/>
    <c:dispBlanksAs val="gap"/>
    <c:showDLblsOverMax val="0"/>
  </c:chart>
  <c:spPr>
    <a:ln>
      <a:noFill/>
    </a:ln>
  </c:sp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'[Rapid Response Team Drill Trow.xlsx]data_Page1_1_1'!$B$1</c:f>
              <c:strCache>
                <c:ptCount val="1"/>
                <c:pt idx="0">
                  <c:v> </c:v>
                </c:pt>
              </c:strCache>
            </c:strRef>
          </c:tx>
          <c:spPr>
            <a:ln w="0">
              <a:solidFill>
                <a:srgbClr val="333399"/>
              </a:solidFill>
              <a:prstDash val="solid"/>
            </a:ln>
          </c:spPr>
          <c:marker>
            <c:symbol val="square"/>
            <c:size val="6"/>
            <c:spPr>
              <a:solidFill>
                <a:srgbClr val="333399"/>
              </a:solidFill>
              <a:ln>
                <a:noFill/>
              </a:ln>
            </c:spPr>
          </c:marker>
          <c:dLbls>
            <c:numFmt formatCode="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 i="0" u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'[Rapid Response Team Drill Trow.xlsx]data_Page1_1_1'!$A$2:$A$4</c:f>
              <c:strCache>
                <c:ptCount val="3"/>
                <c:pt idx="0">
                  <c:v>JUL-2024</c:v>
                </c:pt>
                <c:pt idx="1">
                  <c:v>AUG-2024</c:v>
                </c:pt>
                <c:pt idx="2">
                  <c:v>SEP-2024</c:v>
                </c:pt>
              </c:strCache>
            </c:strRef>
          </c:cat>
          <c:val>
            <c:numRef>
              <c:f>'[Rapid Response Team Drill Trow.xlsx]data_Page1_1_1'!$B$2:$B$4</c:f>
              <c:numCache>
                <c:formatCode>General</c:formatCode>
                <c:ptCount val="3"/>
                <c:pt idx="0">
                  <c:v>43</c:v>
                </c:pt>
                <c:pt idx="1">
                  <c:v>42</c:v>
                </c:pt>
                <c:pt idx="2">
                  <c:v>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11E-420F-B0DF-9F88F168F634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082078720"/>
        <c:axId val="2"/>
      </c:lineChart>
      <c:catAx>
        <c:axId val="108207872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 b="1" i="0" u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 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low"/>
        <c:spPr>
          <a:ln w="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200" b="0" i="0" u="none" strike="noStrike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"/>
        <c:crosses val="autoZero"/>
        <c:auto val="0"/>
        <c:lblAlgn val="ctr"/>
        <c:lblOffset val="100"/>
        <c:noMultiLvlLbl val="0"/>
      </c:catAx>
      <c:valAx>
        <c:axId val="2"/>
        <c:scaling>
          <c:orientation val="minMax"/>
        </c:scaling>
        <c:delete val="0"/>
        <c:axPos val="l"/>
        <c:majorGridlines>
          <c:spPr>
            <a:ln w="0">
              <a:solidFill>
                <a:srgbClr val="CCCCCC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 </a:t>
                </a:r>
              </a:p>
            </c:rich>
          </c:tx>
          <c:overlay val="0"/>
        </c:title>
        <c:numFmt formatCode="#0" sourceLinked="0"/>
        <c:majorTickMark val="none"/>
        <c:minorTickMark val="none"/>
        <c:tickLblPos val="nextTo"/>
        <c:spPr>
          <a:ln w="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200" b="0" i="0" u="none" strike="noStrike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82078720"/>
        <c:crosses val="autoZero"/>
        <c:crossBetween val="between"/>
      </c:valAx>
      <c:spPr>
        <a:noFill/>
      </c:spPr>
    </c:plotArea>
    <c:plotVisOnly val="0"/>
    <c:dispBlanksAs val="gap"/>
    <c:showDLblsOverMax val="0"/>
  </c:chart>
  <c:spPr>
    <a:ln>
      <a:noFill/>
    </a:ln>
  </c:sp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 b="1" i="0" u="none" strike="noStrike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Utilization By Unit 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30971983"/>
        <c:axId val="2"/>
      </c:barChart>
      <c:catAx>
        <c:axId val="430971983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 b="1" i="0" u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 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low"/>
        <c:spPr>
          <a:ln w="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200" b="0" i="0" u="none" strike="noStrike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"/>
        <c:crosses val="autoZero"/>
        <c:auto val="0"/>
        <c:lblAlgn val="ctr"/>
        <c:lblOffset val="100"/>
        <c:noMultiLvlLbl val="0"/>
      </c:catAx>
      <c:valAx>
        <c:axId val="2"/>
        <c:scaling>
          <c:orientation val="minMax"/>
        </c:scaling>
        <c:delete val="0"/>
        <c:axPos val="l"/>
        <c:majorGridlines>
          <c:spPr>
            <a:ln w="0">
              <a:solidFill>
                <a:srgbClr val="CCCCCC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 </a:t>
                </a:r>
              </a:p>
            </c:rich>
          </c:tx>
          <c:overlay val="0"/>
        </c:title>
        <c:numFmt formatCode="#0" sourceLinked="0"/>
        <c:majorTickMark val="none"/>
        <c:minorTickMark val="none"/>
        <c:tickLblPos val="nextTo"/>
        <c:spPr>
          <a:ln w="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200" b="0" i="0" u="none" strike="noStrike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30971983"/>
        <c:crosses val="autoZero"/>
        <c:crossBetween val="between"/>
      </c:valAx>
      <c:spPr>
        <a:noFill/>
      </c:spPr>
    </c:plotArea>
    <c:legend>
      <c:legendPos val="r"/>
      <c:overlay val="0"/>
      <c:spPr>
        <a:noFill/>
        <a:ln>
          <a:noFill/>
        </a:ln>
      </c:spPr>
      <c:txPr>
        <a:bodyPr/>
        <a:lstStyle/>
        <a:p>
          <a:pPr>
            <a:defRPr sz="800" b="0" i="0" u="none" strike="noStrike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0"/>
    <c:dispBlanksAs val="gap"/>
    <c:showDLblsOverMax val="0"/>
  </c:chart>
  <c:spPr>
    <a:ln>
      <a:noFill/>
    </a:ln>
  </c:sp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'[Rapid Response Team Drill Trow.xlsx]data_Page1_1_2'!$B$1</c:f>
              <c:strCache>
                <c:ptCount val="1"/>
                <c:pt idx="0">
                  <c:v>Inpatient</c:v>
                </c:pt>
              </c:strCache>
            </c:strRef>
          </c:tx>
          <c:spPr>
            <a:gradFill flip="none" rotWithShape="1">
              <a:gsLst>
                <a:gs pos="0">
                  <a:srgbClr val="8599D3"/>
                </a:gs>
                <a:gs pos="100000">
                  <a:srgbClr val="5876AE"/>
                </a:gs>
              </a:gsLst>
              <a:lin ang="5400000" scaled="1"/>
            </a:gradFill>
            <a:ln>
              <a:noFill/>
            </a:ln>
          </c:spPr>
          <c:invertIfNegative val="0"/>
          <c:dLbls>
            <c:numFmt formatCode="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 i="0" u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'[Rapid Response Team Drill Trow.xlsx]data_Page1_1_2'!$A$2:$A$8</c:f>
              <c:strCache>
                <c:ptCount val="7"/>
                <c:pt idx="0">
                  <c:v>E1</c:v>
                </c:pt>
                <c:pt idx="1">
                  <c:v>E3</c:v>
                </c:pt>
                <c:pt idx="2">
                  <c:v>F1</c:v>
                </c:pt>
                <c:pt idx="3">
                  <c:v>F2</c:v>
                </c:pt>
                <c:pt idx="4">
                  <c:v>F2-1</c:v>
                </c:pt>
                <c:pt idx="5">
                  <c:v>F2-2</c:v>
                </c:pt>
                <c:pt idx="6">
                  <c:v>F3</c:v>
                </c:pt>
              </c:strCache>
            </c:strRef>
          </c:cat>
          <c:val>
            <c:numRef>
              <c:f>'[Rapid Response Team Drill Trow.xlsx]data_Page1_1_2'!$B$2:$B$8</c:f>
              <c:numCache>
                <c:formatCode>General</c:formatCode>
                <c:ptCount val="7"/>
                <c:pt idx="0">
                  <c:v>15</c:v>
                </c:pt>
                <c:pt idx="1">
                  <c:v>15</c:v>
                </c:pt>
                <c:pt idx="2">
                  <c:v>40</c:v>
                </c:pt>
                <c:pt idx="3">
                  <c:v>1</c:v>
                </c:pt>
                <c:pt idx="4">
                  <c:v>10</c:v>
                </c:pt>
                <c:pt idx="5">
                  <c:v>20</c:v>
                </c:pt>
                <c:pt idx="6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C2B-4158-9F6F-F2D4F399E1A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082077472"/>
        <c:axId val="2"/>
      </c:barChart>
      <c:catAx>
        <c:axId val="108207747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 b="1" i="0" u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 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low"/>
        <c:spPr>
          <a:ln w="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200" b="0" i="0" u="none" strike="noStrike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"/>
        <c:crosses val="autoZero"/>
        <c:auto val="0"/>
        <c:lblAlgn val="ctr"/>
        <c:lblOffset val="100"/>
        <c:noMultiLvlLbl val="0"/>
      </c:catAx>
      <c:valAx>
        <c:axId val="2"/>
        <c:scaling>
          <c:orientation val="minMax"/>
        </c:scaling>
        <c:delete val="0"/>
        <c:axPos val="l"/>
        <c:majorGridlines>
          <c:spPr>
            <a:ln w="0">
              <a:solidFill>
                <a:srgbClr val="CCCCCC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 </a:t>
                </a:r>
              </a:p>
            </c:rich>
          </c:tx>
          <c:overlay val="0"/>
        </c:title>
        <c:numFmt formatCode="#0" sourceLinked="0"/>
        <c:majorTickMark val="none"/>
        <c:minorTickMark val="none"/>
        <c:tickLblPos val="nextTo"/>
        <c:spPr>
          <a:ln w="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200" b="0" i="0" u="none" strike="noStrike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82077472"/>
        <c:crosses val="autoZero"/>
        <c:crossBetween val="between"/>
      </c:valAx>
      <c:spPr>
        <a:noFill/>
      </c:spPr>
    </c:plotArea>
    <c:plotVisOnly val="0"/>
    <c:dispBlanksAs val="gap"/>
    <c:showDLblsOverMax val="0"/>
  </c:chart>
  <c:spPr>
    <a:ln>
      <a:noFill/>
    </a:ln>
  </c:sp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data_Page1_1_1!$B$1</c:f>
              <c:strCache>
                <c:ptCount val="1"/>
                <c:pt idx="0">
                  <c:v> </c:v>
                </c:pt>
              </c:strCache>
            </c:strRef>
          </c:tx>
          <c:spPr>
            <a:ln w="0">
              <a:solidFill>
                <a:srgbClr val="333399"/>
              </a:solidFill>
              <a:prstDash val="solid"/>
            </a:ln>
          </c:spPr>
          <c:marker>
            <c:symbol val="square"/>
            <c:size val="6"/>
            <c:spPr>
              <a:solidFill>
                <a:srgbClr val="333399"/>
              </a:solidFill>
              <a:ln>
                <a:noFill/>
              </a:ln>
            </c:spPr>
          </c:marker>
          <c:dLbls>
            <c:numFmt formatCode="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 i="0" u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data_Page1_1_1!$A$2:$A$4</c:f>
              <c:strCache>
                <c:ptCount val="3"/>
                <c:pt idx="0">
                  <c:v>APR-2024</c:v>
                </c:pt>
                <c:pt idx="1">
                  <c:v>MAY-2024</c:v>
                </c:pt>
                <c:pt idx="2">
                  <c:v>JUN-2024</c:v>
                </c:pt>
              </c:strCache>
            </c:strRef>
          </c:cat>
          <c:val>
            <c:numRef>
              <c:f>data_Page1_1_1!$B$2:$B$4</c:f>
              <c:numCache>
                <c:formatCode>General</c:formatCode>
                <c:ptCount val="3"/>
                <c:pt idx="0">
                  <c:v>39</c:v>
                </c:pt>
                <c:pt idx="1">
                  <c:v>51</c:v>
                </c:pt>
                <c:pt idx="2">
                  <c:v>60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7E0-466F-98EB-7CA67738692D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406666128"/>
        <c:axId val="2"/>
      </c:lineChart>
      <c:catAx>
        <c:axId val="140666612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 b="1" i="0" u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 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low"/>
        <c:spPr>
          <a:ln w="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200" b="0" i="0" u="none" strike="noStrike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"/>
        <c:crosses val="autoZero"/>
        <c:auto val="0"/>
        <c:lblAlgn val="ctr"/>
        <c:lblOffset val="100"/>
        <c:noMultiLvlLbl val="0"/>
      </c:catAx>
      <c:valAx>
        <c:axId val="2"/>
        <c:scaling>
          <c:orientation val="minMax"/>
        </c:scaling>
        <c:delete val="0"/>
        <c:axPos val="l"/>
        <c:majorGridlines>
          <c:spPr>
            <a:ln w="0">
              <a:solidFill>
                <a:srgbClr val="CCCCCC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 </a:t>
                </a:r>
              </a:p>
            </c:rich>
          </c:tx>
          <c:overlay val="0"/>
        </c:title>
        <c:numFmt formatCode="#0" sourceLinked="0"/>
        <c:majorTickMark val="none"/>
        <c:minorTickMark val="none"/>
        <c:tickLblPos val="nextTo"/>
        <c:spPr>
          <a:ln w="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200" b="0" i="0" u="none" strike="noStrike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406666128"/>
        <c:crosses val="autoZero"/>
        <c:crossBetween val="between"/>
      </c:valAx>
      <c:spPr>
        <a:noFill/>
      </c:spPr>
    </c:plotArea>
    <c:plotVisOnly val="0"/>
    <c:dispBlanksAs val="gap"/>
    <c:showDLblsOverMax val="0"/>
  </c:chart>
  <c:spPr>
    <a:ln>
      <a:noFill/>
    </a:ln>
  </c:sp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'[Rapid Response Team Drill Trow.xlsx]data_Page1_1_2'!$B$1</c:f>
              <c:strCache>
                <c:ptCount val="1"/>
                <c:pt idx="0">
                  <c:v>Inpatient</c:v>
                </c:pt>
              </c:strCache>
            </c:strRef>
          </c:tx>
          <c:spPr>
            <a:gradFill flip="none" rotWithShape="1">
              <a:gsLst>
                <a:gs pos="0">
                  <a:srgbClr val="8599D3"/>
                </a:gs>
                <a:gs pos="100000">
                  <a:srgbClr val="5876AE"/>
                </a:gs>
              </a:gsLst>
              <a:lin ang="5400000" scaled="1"/>
            </a:gradFill>
            <a:ln>
              <a:noFill/>
            </a:ln>
          </c:spPr>
          <c:invertIfNegative val="0"/>
          <c:dLbls>
            <c:numFmt formatCode="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 i="0" u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'[Rapid Response Team Drill Trow.xlsx]data_Page1_1_2'!$A$2:$A$8</c:f>
              <c:strCache>
                <c:ptCount val="7"/>
                <c:pt idx="0">
                  <c:v>A2</c:v>
                </c:pt>
                <c:pt idx="1">
                  <c:v>B3</c:v>
                </c:pt>
                <c:pt idx="2">
                  <c:v>B3-1</c:v>
                </c:pt>
                <c:pt idx="3">
                  <c:v>B3-2</c:v>
                </c:pt>
                <c:pt idx="4">
                  <c:v>C1</c:v>
                </c:pt>
                <c:pt idx="5">
                  <c:v>CVT</c:v>
                </c:pt>
                <c:pt idx="6">
                  <c:v>EMS-L2</c:v>
                </c:pt>
              </c:strCache>
            </c:strRef>
          </c:cat>
          <c:val>
            <c:numRef>
              <c:f>'[Rapid Response Team Drill Trow.xlsx]data_Page1_1_2'!$B$2:$B$8</c:f>
              <c:numCache>
                <c:formatCode>General</c:formatCode>
                <c:ptCount val="7"/>
                <c:pt idx="0">
                  <c:v>45</c:v>
                </c:pt>
                <c:pt idx="1">
                  <c:v>2</c:v>
                </c:pt>
                <c:pt idx="2">
                  <c:v>32</c:v>
                </c:pt>
                <c:pt idx="3">
                  <c:v>10</c:v>
                </c:pt>
                <c:pt idx="4">
                  <c:v>10</c:v>
                </c:pt>
                <c:pt idx="5">
                  <c:v>12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6D3-4064-AF7E-01634B42B7F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982398272"/>
        <c:axId val="2"/>
      </c:barChart>
      <c:catAx>
        <c:axId val="98239827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 b="1" i="0" u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 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low"/>
        <c:spPr>
          <a:ln w="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200" b="0" i="0" u="none" strike="noStrike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"/>
        <c:crosses val="autoZero"/>
        <c:auto val="0"/>
        <c:lblAlgn val="ctr"/>
        <c:lblOffset val="100"/>
        <c:noMultiLvlLbl val="0"/>
      </c:catAx>
      <c:valAx>
        <c:axId val="2"/>
        <c:scaling>
          <c:orientation val="minMax"/>
        </c:scaling>
        <c:delete val="0"/>
        <c:axPos val="l"/>
        <c:majorGridlines>
          <c:spPr>
            <a:ln w="0">
              <a:solidFill>
                <a:srgbClr val="CCCCCC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 </a:t>
                </a:r>
              </a:p>
            </c:rich>
          </c:tx>
          <c:overlay val="0"/>
        </c:title>
        <c:numFmt formatCode="#0" sourceLinked="0"/>
        <c:majorTickMark val="none"/>
        <c:minorTickMark val="none"/>
        <c:tickLblPos val="nextTo"/>
        <c:spPr>
          <a:ln w="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200" b="0" i="0" u="none" strike="noStrike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2398272"/>
        <c:crosses val="autoZero"/>
        <c:crossBetween val="between"/>
      </c:valAx>
      <c:spPr>
        <a:noFill/>
      </c:spPr>
    </c:plotArea>
    <c:plotVisOnly val="0"/>
    <c:dispBlanksAs val="gap"/>
    <c:showDLblsOverMax val="0"/>
  </c:chart>
  <c:spPr>
    <a:ln>
      <a:noFill/>
    </a:ln>
  </c:sp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'[Rapid Response Team Drill Trow.xlsx]data_Page1_1_1'!$B$1</c:f>
              <c:strCache>
                <c:ptCount val="1"/>
                <c:pt idx="0">
                  <c:v> </c:v>
                </c:pt>
              </c:strCache>
            </c:strRef>
          </c:tx>
          <c:spPr>
            <a:ln w="0">
              <a:solidFill>
                <a:srgbClr val="333399"/>
              </a:solidFill>
              <a:prstDash val="solid"/>
            </a:ln>
          </c:spPr>
          <c:marker>
            <c:symbol val="square"/>
            <c:size val="6"/>
            <c:spPr>
              <a:solidFill>
                <a:srgbClr val="333399"/>
              </a:solidFill>
              <a:ln>
                <a:noFill/>
              </a:ln>
            </c:spPr>
          </c:marker>
          <c:dLbls>
            <c:numFmt formatCode="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 i="0" u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'[Rapid Response Team Drill Trow.xlsx]data_Page1_1_1'!$A$2</c:f>
              <c:strCache>
                <c:ptCount val="1"/>
                <c:pt idx="0">
                  <c:v>SEP-2024</c:v>
                </c:pt>
              </c:strCache>
            </c:strRef>
          </c:cat>
          <c:val>
            <c:numRef>
              <c:f>'[Rapid Response Team Drill Trow.xlsx]data_Page1_1_1'!$B$2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BD0-4993-AD5A-BE9DC72244FA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590482239"/>
        <c:axId val="2"/>
      </c:lineChart>
      <c:catAx>
        <c:axId val="590482239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 b="1" i="0" u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 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low"/>
        <c:spPr>
          <a:ln w="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200" b="0" i="0" u="none" strike="noStrike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"/>
        <c:crosses val="autoZero"/>
        <c:auto val="0"/>
        <c:lblAlgn val="ctr"/>
        <c:lblOffset val="100"/>
        <c:noMultiLvlLbl val="0"/>
      </c:catAx>
      <c:valAx>
        <c:axId val="2"/>
        <c:scaling>
          <c:orientation val="minMax"/>
        </c:scaling>
        <c:delete val="0"/>
        <c:axPos val="l"/>
        <c:majorGridlines>
          <c:spPr>
            <a:ln w="0">
              <a:solidFill>
                <a:srgbClr val="CCCCCC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 </a:t>
                </a:r>
              </a:p>
            </c:rich>
          </c:tx>
          <c:overlay val="0"/>
        </c:title>
        <c:numFmt formatCode="#0" sourceLinked="0"/>
        <c:majorTickMark val="none"/>
        <c:minorTickMark val="none"/>
        <c:tickLblPos val="nextTo"/>
        <c:spPr>
          <a:ln w="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200" b="0" i="0" u="none" strike="noStrike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0482239"/>
        <c:crosses val="autoZero"/>
        <c:crossBetween val="between"/>
      </c:valAx>
      <c:spPr>
        <a:noFill/>
      </c:spPr>
    </c:plotArea>
    <c:plotVisOnly val="0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855234606405706E-2"/>
          <c:y val="0.22326012083771085"/>
          <c:w val="0.89462473997881542"/>
          <c:h val="0.61754300529506989"/>
        </c:manualLayout>
      </c:layout>
      <c:lineChart>
        <c:grouping val="standard"/>
        <c:varyColors val="0"/>
        <c:ser>
          <c:idx val="0"/>
          <c:order val="0"/>
          <c:tx>
            <c:strRef>
              <c:f>Updated!$T$4</c:f>
              <c:strCache>
                <c:ptCount val="1"/>
                <c:pt idx="0">
                  <c:v>RRT Utilization</c:v>
                </c:pt>
              </c:strCache>
            </c:strRef>
          </c:tx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tx2">
                  <a:lumMod val="75000"/>
                  <a:alpha val="90000"/>
                </a:schemeClr>
              </a:solidFill>
              <a:ln w="9525">
                <a:solidFill>
                  <a:schemeClr val="tx2"/>
                </a:solidFill>
                <a:round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Updated!$S$29:$S$43</c:f>
              <c:strCache>
                <c:ptCount val="15"/>
                <c:pt idx="0">
                  <c:v>1Q21</c:v>
                </c:pt>
                <c:pt idx="1">
                  <c:v>2Q21</c:v>
                </c:pt>
                <c:pt idx="2">
                  <c:v>3Q21</c:v>
                </c:pt>
                <c:pt idx="3">
                  <c:v>4Q21</c:v>
                </c:pt>
                <c:pt idx="4">
                  <c:v>1Q22</c:v>
                </c:pt>
                <c:pt idx="5">
                  <c:v>2Q22</c:v>
                </c:pt>
                <c:pt idx="6">
                  <c:v>3Q22</c:v>
                </c:pt>
                <c:pt idx="7">
                  <c:v>4Q22</c:v>
                </c:pt>
                <c:pt idx="8">
                  <c:v>1Q 2023</c:v>
                </c:pt>
                <c:pt idx="9">
                  <c:v>2Q 2023</c:v>
                </c:pt>
                <c:pt idx="10">
                  <c:v>3Q 2023</c:v>
                </c:pt>
                <c:pt idx="11">
                  <c:v>4Q 2023</c:v>
                </c:pt>
                <c:pt idx="12">
                  <c:v>1Q 2024</c:v>
                </c:pt>
                <c:pt idx="13">
                  <c:v>2Q 24</c:v>
                </c:pt>
                <c:pt idx="14">
                  <c:v>3Q24</c:v>
                </c:pt>
              </c:strCache>
            </c:strRef>
          </c:cat>
          <c:val>
            <c:numRef>
              <c:f>Updated!$T$29:$T$43</c:f>
              <c:numCache>
                <c:formatCode>General</c:formatCode>
                <c:ptCount val="15"/>
                <c:pt idx="0">
                  <c:v>88</c:v>
                </c:pt>
                <c:pt idx="1">
                  <c:v>80</c:v>
                </c:pt>
                <c:pt idx="2">
                  <c:v>51</c:v>
                </c:pt>
                <c:pt idx="3">
                  <c:v>53</c:v>
                </c:pt>
                <c:pt idx="4">
                  <c:v>54</c:v>
                </c:pt>
                <c:pt idx="5">
                  <c:v>61</c:v>
                </c:pt>
                <c:pt idx="6">
                  <c:v>57</c:v>
                </c:pt>
                <c:pt idx="7">
                  <c:v>51</c:v>
                </c:pt>
                <c:pt idx="8">
                  <c:v>42</c:v>
                </c:pt>
                <c:pt idx="9">
                  <c:v>51</c:v>
                </c:pt>
                <c:pt idx="10">
                  <c:v>46</c:v>
                </c:pt>
                <c:pt idx="11">
                  <c:v>54</c:v>
                </c:pt>
                <c:pt idx="12">
                  <c:v>51</c:v>
                </c:pt>
                <c:pt idx="13">
                  <c:v>42</c:v>
                </c:pt>
                <c:pt idx="14">
                  <c:v>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509-4573-82B6-0DD58C65DEA3}"/>
            </c:ext>
          </c:extLst>
        </c:ser>
        <c:ser>
          <c:idx val="1"/>
          <c:order val="1"/>
          <c:tx>
            <c:strRef>
              <c:f>Updated!$U$4</c:f>
              <c:strCache>
                <c:ptCount val="1"/>
                <c:pt idx="0">
                  <c:v>Out patient codes </c:v>
                </c:pt>
              </c:strCache>
            </c:strRef>
          </c:tx>
          <c:spPr>
            <a:ln w="2222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0000"/>
              </a:solidFill>
              <a:ln w="9525">
                <a:solidFill>
                  <a:srgbClr val="FF0000"/>
                </a:solidFill>
                <a:round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Updated!$S$29:$S$43</c:f>
              <c:strCache>
                <c:ptCount val="15"/>
                <c:pt idx="0">
                  <c:v>1Q21</c:v>
                </c:pt>
                <c:pt idx="1">
                  <c:v>2Q21</c:v>
                </c:pt>
                <c:pt idx="2">
                  <c:v>3Q21</c:v>
                </c:pt>
                <c:pt idx="3">
                  <c:v>4Q21</c:v>
                </c:pt>
                <c:pt idx="4">
                  <c:v>1Q22</c:v>
                </c:pt>
                <c:pt idx="5">
                  <c:v>2Q22</c:v>
                </c:pt>
                <c:pt idx="6">
                  <c:v>3Q22</c:v>
                </c:pt>
                <c:pt idx="7">
                  <c:v>4Q22</c:v>
                </c:pt>
                <c:pt idx="8">
                  <c:v>1Q 2023</c:v>
                </c:pt>
                <c:pt idx="9">
                  <c:v>2Q 2023</c:v>
                </c:pt>
                <c:pt idx="10">
                  <c:v>3Q 2023</c:v>
                </c:pt>
                <c:pt idx="11">
                  <c:v>4Q 2023</c:v>
                </c:pt>
                <c:pt idx="12">
                  <c:v>1Q 2024</c:v>
                </c:pt>
                <c:pt idx="13">
                  <c:v>2Q 24</c:v>
                </c:pt>
                <c:pt idx="14">
                  <c:v>3Q24</c:v>
                </c:pt>
              </c:strCache>
            </c:strRef>
          </c:cat>
          <c:val>
            <c:numRef>
              <c:f>Updated!$U$29:$U$43</c:f>
              <c:numCache>
                <c:formatCode>General</c:formatCode>
                <c:ptCount val="15"/>
                <c:pt idx="0">
                  <c:v>0</c:v>
                </c:pt>
                <c:pt idx="1">
                  <c:v>3</c:v>
                </c:pt>
                <c:pt idx="2">
                  <c:v>2</c:v>
                </c:pt>
                <c:pt idx="3">
                  <c:v>4</c:v>
                </c:pt>
                <c:pt idx="4">
                  <c:v>1</c:v>
                </c:pt>
                <c:pt idx="5">
                  <c:v>5</c:v>
                </c:pt>
                <c:pt idx="6">
                  <c:v>0</c:v>
                </c:pt>
                <c:pt idx="7">
                  <c:v>1</c:v>
                </c:pt>
                <c:pt idx="8">
                  <c:v>2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2</c:v>
                </c:pt>
                <c:pt idx="13">
                  <c:v>2</c:v>
                </c:pt>
                <c:pt idx="14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509-4573-82B6-0DD58C65DEA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70281040"/>
        <c:axId val="170281600"/>
      </c:lineChart>
      <c:catAx>
        <c:axId val="170281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1620000" spcFirstLastPara="1" vertOverflow="ellipsis" wrap="square" anchor="ctr" anchorCtr="1"/>
          <a:lstStyle/>
          <a:p>
            <a:pPr>
              <a:defRPr sz="800" b="1" i="0" u="none" strike="noStrike" kern="1200" cap="all" spc="120" normalizeH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0281600"/>
        <c:crosses val="autoZero"/>
        <c:auto val="0"/>
        <c:lblAlgn val="ctr"/>
        <c:lblOffset val="100"/>
        <c:noMultiLvlLbl val="0"/>
      </c:catAx>
      <c:valAx>
        <c:axId val="17028160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02810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lt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'[Rapid Response Team Drill Trow.xlsx]data_Page1_1_2'!$B$1</c:f>
              <c:strCache>
                <c:ptCount val="1"/>
                <c:pt idx="0">
                  <c:v>Outpatient</c:v>
                </c:pt>
              </c:strCache>
            </c:strRef>
          </c:tx>
          <c:spPr>
            <a:gradFill flip="none" rotWithShape="1">
              <a:gsLst>
                <a:gs pos="0">
                  <a:srgbClr val="8599D3"/>
                </a:gs>
                <a:gs pos="100000">
                  <a:srgbClr val="5876AE"/>
                </a:gs>
              </a:gsLst>
              <a:lin ang="5400000" scaled="1"/>
            </a:gradFill>
            <a:ln>
              <a:noFill/>
            </a:ln>
          </c:spPr>
          <c:invertIfNegative val="0"/>
          <c:dLbls>
            <c:numFmt formatCode="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 i="0" u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'[Rapid Response Team Drill Trow.xlsx]data_Page1_1_2'!$A$2:$A$3</c:f>
              <c:strCache>
                <c:ptCount val="2"/>
                <c:pt idx="0">
                  <c:v>Pediatrics NT-R</c:v>
                </c:pt>
                <c:pt idx="1">
                  <c:v>Radiology Recovery</c:v>
                </c:pt>
              </c:strCache>
            </c:strRef>
          </c:cat>
          <c:val>
            <c:numRef>
              <c:f>'[Rapid Response Team Drill Trow.xlsx]data_Page1_1_2'!$B$2:$B$3</c:f>
              <c:numCache>
                <c:formatCode>General</c:formatCode>
                <c:ptCount val="2"/>
                <c:pt idx="0">
                  <c:v>1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76-4F82-B422-5781B562659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590488063"/>
        <c:axId val="2"/>
      </c:barChart>
      <c:catAx>
        <c:axId val="590488063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 b="1" i="0" u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 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low"/>
        <c:spPr>
          <a:ln w="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200" b="0" i="0" u="none" strike="noStrike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"/>
        <c:crosses val="autoZero"/>
        <c:auto val="0"/>
        <c:lblAlgn val="ctr"/>
        <c:lblOffset val="100"/>
        <c:noMultiLvlLbl val="0"/>
      </c:catAx>
      <c:valAx>
        <c:axId val="2"/>
        <c:scaling>
          <c:orientation val="minMax"/>
        </c:scaling>
        <c:delete val="0"/>
        <c:axPos val="l"/>
        <c:majorGridlines>
          <c:spPr>
            <a:ln w="0">
              <a:solidFill>
                <a:srgbClr val="CCCCCC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 </a:t>
                </a:r>
              </a:p>
            </c:rich>
          </c:tx>
          <c:overlay val="0"/>
        </c:title>
        <c:numFmt formatCode="#0" sourceLinked="0"/>
        <c:majorTickMark val="none"/>
        <c:minorTickMark val="none"/>
        <c:tickLblPos val="nextTo"/>
        <c:spPr>
          <a:ln w="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200" b="0" i="0" u="none" strike="noStrike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0488063"/>
        <c:crosses val="autoZero"/>
        <c:crossBetween val="between"/>
      </c:valAx>
      <c:spPr>
        <a:noFill/>
      </c:spPr>
    </c:plotArea>
    <c:plotVisOnly val="0"/>
    <c:dispBlanksAs val="gap"/>
    <c:showDLblsOverMax val="0"/>
  </c:chart>
  <c:spPr>
    <a:ln>
      <a:noFill/>
    </a:ln>
  </c:sp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'[Rapid Response Team Drill Trow (1).xlsx]data_Page1_1_1'!$B$1</c:f>
              <c:strCache>
                <c:ptCount val="1"/>
                <c:pt idx="0">
                  <c:v> </c:v>
                </c:pt>
              </c:strCache>
            </c:strRef>
          </c:tx>
          <c:spPr>
            <a:ln w="0">
              <a:solidFill>
                <a:srgbClr val="333399"/>
              </a:solidFill>
              <a:prstDash val="solid"/>
            </a:ln>
          </c:spPr>
          <c:marker>
            <c:symbol val="square"/>
            <c:size val="6"/>
            <c:spPr>
              <a:solidFill>
                <a:srgbClr val="333399"/>
              </a:solidFill>
              <a:ln>
                <a:noFill/>
              </a:ln>
            </c:spPr>
          </c:marker>
          <c:dLbls>
            <c:numFmt formatCode="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 i="0" u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'[Rapid Response Team Drill Trow (1).xlsx]data_Page1_1_1'!$A$2:$A$4</c:f>
              <c:strCache>
                <c:ptCount val="3"/>
                <c:pt idx="0">
                  <c:v>JUL-2024</c:v>
                </c:pt>
                <c:pt idx="1">
                  <c:v>AUG-2024</c:v>
                </c:pt>
                <c:pt idx="2">
                  <c:v>SEP-2024</c:v>
                </c:pt>
              </c:strCache>
            </c:strRef>
          </c:cat>
          <c:val>
            <c:numRef>
              <c:f>'[Rapid Response Team Drill Trow (1).xlsx]data_Page1_1_1'!$B$2:$B$4</c:f>
              <c:numCache>
                <c:formatCode>General</c:formatCode>
                <c:ptCount val="3"/>
                <c:pt idx="0">
                  <c:v>23</c:v>
                </c:pt>
                <c:pt idx="1">
                  <c:v>25</c:v>
                </c:pt>
                <c:pt idx="2">
                  <c:v>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58B-4C3C-B511-FB5DC2886E1A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122415935"/>
        <c:axId val="2"/>
      </c:lineChart>
      <c:catAx>
        <c:axId val="1122415935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 b="1" i="0" u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 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low"/>
        <c:spPr>
          <a:ln w="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200" b="0" i="0" u="none" strike="noStrike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"/>
        <c:crosses val="autoZero"/>
        <c:auto val="0"/>
        <c:lblAlgn val="ctr"/>
        <c:lblOffset val="100"/>
        <c:noMultiLvlLbl val="0"/>
      </c:catAx>
      <c:valAx>
        <c:axId val="2"/>
        <c:scaling>
          <c:orientation val="minMax"/>
        </c:scaling>
        <c:delete val="0"/>
        <c:axPos val="l"/>
        <c:majorGridlines>
          <c:spPr>
            <a:ln w="0">
              <a:solidFill>
                <a:srgbClr val="CCCCCC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 </a:t>
                </a:r>
              </a:p>
            </c:rich>
          </c:tx>
          <c:overlay val="0"/>
        </c:title>
        <c:numFmt formatCode="#0" sourceLinked="0"/>
        <c:majorTickMark val="none"/>
        <c:minorTickMark val="none"/>
        <c:tickLblPos val="nextTo"/>
        <c:spPr>
          <a:ln w="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200" b="0" i="0" u="none" strike="noStrike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22415935"/>
        <c:crosses val="autoZero"/>
        <c:crossBetween val="between"/>
      </c:valAx>
      <c:spPr>
        <a:noFill/>
      </c:spPr>
    </c:plotArea>
    <c:plotVisOnly val="0"/>
    <c:dispBlanksAs val="gap"/>
    <c:showDLblsOverMax val="0"/>
  </c:chart>
  <c:spPr>
    <a:ln>
      <a:noFill/>
    </a:ln>
  </c:sp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'[Rapid Response Team Drill Trow (1).xlsx]data_Page1_1_2'!$B$1</c:f>
              <c:strCache>
                <c:ptCount val="1"/>
                <c:pt idx="0">
                  <c:v>Inpatient</c:v>
                </c:pt>
              </c:strCache>
            </c:strRef>
          </c:tx>
          <c:spPr>
            <a:gradFill flip="none" rotWithShape="1">
              <a:gsLst>
                <a:gs pos="0">
                  <a:srgbClr val="8599D3"/>
                </a:gs>
                <a:gs pos="100000">
                  <a:srgbClr val="5876AE"/>
                </a:gs>
              </a:gsLst>
              <a:lin ang="5400000" scaled="1"/>
            </a:gradFill>
            <a:ln>
              <a:noFill/>
            </a:ln>
          </c:spPr>
          <c:invertIfNegative val="0"/>
          <c:dLbls>
            <c:numFmt formatCode="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 i="0" u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'[Rapid Response Team Drill Trow (1).xlsx]data_Page1_1_2'!$A$2:$A$5</c:f>
              <c:strCache>
                <c:ptCount val="4"/>
                <c:pt idx="0">
                  <c:v>CWA</c:v>
                </c:pt>
                <c:pt idx="1">
                  <c:v>CWB</c:v>
                </c:pt>
                <c:pt idx="2">
                  <c:v>CWC</c:v>
                </c:pt>
                <c:pt idx="3">
                  <c:v>CWD</c:v>
                </c:pt>
              </c:strCache>
            </c:strRef>
          </c:cat>
          <c:val>
            <c:numRef>
              <c:f>'[Rapid Response Team Drill Trow (1).xlsx]data_Page1_1_2'!$B$2:$B$5</c:f>
              <c:numCache>
                <c:formatCode>General</c:formatCode>
                <c:ptCount val="4"/>
                <c:pt idx="0">
                  <c:v>23</c:v>
                </c:pt>
                <c:pt idx="1">
                  <c:v>23</c:v>
                </c:pt>
                <c:pt idx="2">
                  <c:v>12</c:v>
                </c:pt>
                <c:pt idx="3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D0-4E7E-A710-8DC2C90DC19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122416351"/>
        <c:axId val="2"/>
      </c:barChart>
      <c:catAx>
        <c:axId val="1122416351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 b="1" i="0" u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 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low"/>
        <c:spPr>
          <a:ln w="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200" b="0" i="0" u="none" strike="noStrike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"/>
        <c:crosses val="autoZero"/>
        <c:auto val="0"/>
        <c:lblAlgn val="ctr"/>
        <c:lblOffset val="100"/>
        <c:noMultiLvlLbl val="0"/>
      </c:catAx>
      <c:valAx>
        <c:axId val="2"/>
        <c:scaling>
          <c:orientation val="minMax"/>
        </c:scaling>
        <c:delete val="0"/>
        <c:axPos val="l"/>
        <c:majorGridlines>
          <c:spPr>
            <a:ln w="0">
              <a:solidFill>
                <a:srgbClr val="CCCCCC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 </a:t>
                </a:r>
              </a:p>
            </c:rich>
          </c:tx>
          <c:overlay val="0"/>
        </c:title>
        <c:numFmt formatCode="#0" sourceLinked="0"/>
        <c:majorTickMark val="none"/>
        <c:minorTickMark val="none"/>
        <c:tickLblPos val="nextTo"/>
        <c:spPr>
          <a:ln w="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200" b="0" i="0" u="none" strike="noStrike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22416351"/>
        <c:crosses val="autoZero"/>
        <c:crossBetween val="between"/>
      </c:valAx>
      <c:spPr>
        <a:noFill/>
      </c:spPr>
    </c:plotArea>
    <c:plotVisOnly val="0"/>
    <c:dispBlanksAs val="gap"/>
    <c:showDLblsOverMax val="0"/>
  </c:chart>
  <c:spPr>
    <a:ln>
      <a:noFill/>
    </a:ln>
  </c:sp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'[Rapid Response Team Drill Trow (1).xlsx]data_Page1_1_1'!$B$1</c:f>
              <c:strCache>
                <c:ptCount val="1"/>
                <c:pt idx="0">
                  <c:v> </c:v>
                </c:pt>
              </c:strCache>
            </c:strRef>
          </c:tx>
          <c:spPr>
            <a:ln w="0">
              <a:solidFill>
                <a:srgbClr val="333399"/>
              </a:solidFill>
              <a:prstDash val="solid"/>
            </a:ln>
          </c:spPr>
          <c:marker>
            <c:symbol val="square"/>
            <c:size val="6"/>
            <c:spPr>
              <a:solidFill>
                <a:srgbClr val="333399"/>
              </a:solidFill>
              <a:ln>
                <a:noFill/>
              </a:ln>
            </c:spPr>
          </c:marker>
          <c:dLbls>
            <c:numFmt formatCode="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 i="0" u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'[Rapid Response Team Drill Trow (1).xlsx]data_Page1_1_1'!$A$2:$A$4</c:f>
              <c:strCache>
                <c:ptCount val="3"/>
                <c:pt idx="0">
                  <c:v>JUL-2024</c:v>
                </c:pt>
                <c:pt idx="1">
                  <c:v>AUG-2024</c:v>
                </c:pt>
                <c:pt idx="2">
                  <c:v>SEP-2024</c:v>
                </c:pt>
              </c:strCache>
            </c:strRef>
          </c:cat>
          <c:val>
            <c:numRef>
              <c:f>'[Rapid Response Team Drill Trow (1).xlsx]data_Page1_1_1'!$B$2:$B$4</c:f>
              <c:numCache>
                <c:formatCode>General</c:formatCode>
                <c:ptCount val="3"/>
                <c:pt idx="0">
                  <c:v>10</c:v>
                </c:pt>
                <c:pt idx="1">
                  <c:v>3</c:v>
                </c:pt>
                <c:pt idx="2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A09-4F34-8749-FA3B28D586DD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6270751"/>
        <c:axId val="2"/>
      </c:lineChart>
      <c:catAx>
        <c:axId val="16270751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 b="1" i="0" u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 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low"/>
        <c:spPr>
          <a:ln w="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200" b="0" i="0" u="none" strike="noStrike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"/>
        <c:crosses val="autoZero"/>
        <c:auto val="0"/>
        <c:lblAlgn val="ctr"/>
        <c:lblOffset val="100"/>
        <c:noMultiLvlLbl val="0"/>
      </c:catAx>
      <c:valAx>
        <c:axId val="2"/>
        <c:scaling>
          <c:orientation val="minMax"/>
        </c:scaling>
        <c:delete val="0"/>
        <c:axPos val="l"/>
        <c:majorGridlines>
          <c:spPr>
            <a:ln w="0">
              <a:solidFill>
                <a:srgbClr val="CCCCCC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 </a:t>
                </a:r>
              </a:p>
            </c:rich>
          </c:tx>
          <c:overlay val="0"/>
        </c:title>
        <c:numFmt formatCode="#0" sourceLinked="0"/>
        <c:majorTickMark val="none"/>
        <c:minorTickMark val="none"/>
        <c:tickLblPos val="nextTo"/>
        <c:spPr>
          <a:ln w="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200" b="0" i="0" u="none" strike="noStrike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6270751"/>
        <c:crosses val="autoZero"/>
        <c:crossBetween val="between"/>
      </c:valAx>
      <c:spPr>
        <a:noFill/>
      </c:spPr>
    </c:plotArea>
    <c:plotVisOnly val="0"/>
    <c:dispBlanksAs val="gap"/>
    <c:showDLblsOverMax val="0"/>
  </c:chart>
  <c:spPr>
    <a:ln>
      <a:noFill/>
    </a:ln>
  </c:sp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'[Rapid Response Team Drill Trow (1).xlsx]data_Page1_1_2'!$B$1</c:f>
              <c:strCache>
                <c:ptCount val="1"/>
                <c:pt idx="0">
                  <c:v>Outpatient</c:v>
                </c:pt>
              </c:strCache>
            </c:strRef>
          </c:tx>
          <c:spPr>
            <a:gradFill flip="none" rotWithShape="1">
              <a:gsLst>
                <a:gs pos="0">
                  <a:srgbClr val="8599D3"/>
                </a:gs>
                <a:gs pos="100000">
                  <a:srgbClr val="5876AE"/>
                </a:gs>
              </a:gsLst>
              <a:lin ang="5400000" scaled="1"/>
            </a:gradFill>
            <a:ln>
              <a:noFill/>
            </a:ln>
          </c:spPr>
          <c:invertIfNegative val="0"/>
          <c:dLbls>
            <c:numFmt formatCode="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 i="0" u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'[Rapid Response Team Drill Trow (1).xlsx]data_Page1_1_2'!$A$2</c:f>
              <c:strCache>
                <c:ptCount val="1"/>
                <c:pt idx="0">
                  <c:v>KFNCCC-OPD</c:v>
                </c:pt>
              </c:strCache>
            </c:strRef>
          </c:cat>
          <c:val>
            <c:numRef>
              <c:f>'[Rapid Response Team Drill Trow (1).xlsx]data_Page1_1_2'!$B$2</c:f>
              <c:numCache>
                <c:formatCode>General</c:formatCode>
                <c:ptCount val="1"/>
                <c:pt idx="0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738-42BF-B876-993BDF5B6FD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099068607"/>
        <c:axId val="2"/>
      </c:barChart>
      <c:catAx>
        <c:axId val="2099068607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 b="1" i="0" u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 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low"/>
        <c:spPr>
          <a:ln w="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200" b="0" i="0" u="none" strike="noStrike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"/>
        <c:crosses val="autoZero"/>
        <c:auto val="0"/>
        <c:lblAlgn val="ctr"/>
        <c:lblOffset val="100"/>
        <c:noMultiLvlLbl val="0"/>
      </c:catAx>
      <c:valAx>
        <c:axId val="2"/>
        <c:scaling>
          <c:orientation val="minMax"/>
        </c:scaling>
        <c:delete val="0"/>
        <c:axPos val="l"/>
        <c:majorGridlines>
          <c:spPr>
            <a:ln w="0">
              <a:solidFill>
                <a:srgbClr val="CCCCCC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 </a:t>
                </a:r>
              </a:p>
            </c:rich>
          </c:tx>
          <c:overlay val="0"/>
        </c:title>
        <c:numFmt formatCode="#0" sourceLinked="0"/>
        <c:majorTickMark val="none"/>
        <c:minorTickMark val="none"/>
        <c:tickLblPos val="nextTo"/>
        <c:spPr>
          <a:ln w="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200" b="0" i="0" u="none" strike="noStrike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099068607"/>
        <c:crosses val="autoZero"/>
        <c:crossBetween val="between"/>
      </c:valAx>
      <c:spPr>
        <a:noFill/>
      </c:spPr>
    </c:plotArea>
    <c:plotVisOnly val="0"/>
    <c:dispBlanksAs val="gap"/>
    <c:showDLblsOverMax val="0"/>
  </c:chart>
  <c:spPr>
    <a:ln>
      <a:noFill/>
    </a:ln>
  </c:sp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'[Rapid Response Team Drill Trow (1).xlsx]data_Page1_1_2'!$B$1</c:f>
              <c:strCache>
                <c:ptCount val="1"/>
                <c:pt idx="0">
                  <c:v>Inpatient</c:v>
                </c:pt>
              </c:strCache>
            </c:strRef>
          </c:tx>
          <c:spPr>
            <a:gradFill flip="none" rotWithShape="1">
              <a:gsLst>
                <a:gs pos="0">
                  <a:srgbClr val="8599D3"/>
                </a:gs>
                <a:gs pos="100000">
                  <a:srgbClr val="5876AE"/>
                </a:gs>
              </a:gsLst>
              <a:lin ang="5400000" scaled="1"/>
            </a:gradFill>
            <a:ln>
              <a:noFill/>
            </a:ln>
          </c:spPr>
          <c:invertIfNegative val="0"/>
          <c:dLbls>
            <c:numFmt formatCode="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 i="0" u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'[Rapid Response Team Drill Trow (1).xlsx]data_Page1_1_2'!$A$2</c:f>
              <c:strCache>
                <c:ptCount val="1"/>
                <c:pt idx="0">
                  <c:v>Other</c:v>
                </c:pt>
              </c:strCache>
            </c:strRef>
          </c:cat>
          <c:val>
            <c:numRef>
              <c:f>'[Rapid Response Team Drill Trow (1).xlsx]data_Page1_1_2'!$B$2</c:f>
              <c:numCache>
                <c:formatCode>General</c:formatCode>
                <c:ptCount val="1"/>
                <c:pt idx="0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561-45CF-A6ED-4C2AE8280F0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786169423"/>
        <c:axId val="2"/>
      </c:barChart>
      <c:catAx>
        <c:axId val="786169423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 b="1" i="0" u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 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low"/>
        <c:spPr>
          <a:ln w="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200" b="0" i="0" u="none" strike="noStrike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"/>
        <c:crosses val="autoZero"/>
        <c:auto val="0"/>
        <c:lblAlgn val="ctr"/>
        <c:lblOffset val="100"/>
        <c:noMultiLvlLbl val="0"/>
      </c:catAx>
      <c:valAx>
        <c:axId val="2"/>
        <c:scaling>
          <c:orientation val="minMax"/>
        </c:scaling>
        <c:delete val="0"/>
        <c:axPos val="l"/>
        <c:majorGridlines>
          <c:spPr>
            <a:ln w="0">
              <a:solidFill>
                <a:srgbClr val="CCCCCC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 </a:t>
                </a:r>
              </a:p>
            </c:rich>
          </c:tx>
          <c:overlay val="0"/>
        </c:title>
        <c:numFmt formatCode="#0" sourceLinked="0"/>
        <c:majorTickMark val="none"/>
        <c:minorTickMark val="none"/>
        <c:tickLblPos val="nextTo"/>
        <c:spPr>
          <a:ln w="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200" b="0" i="0" u="none" strike="noStrike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86169423"/>
        <c:crosses val="autoZero"/>
        <c:crossBetween val="between"/>
      </c:valAx>
      <c:spPr>
        <a:noFill/>
      </c:spPr>
    </c:plotArea>
    <c:plotVisOnly val="0"/>
    <c:dispBlanksAs val="gap"/>
    <c:showDLblsOverMax val="0"/>
  </c:chart>
  <c:spPr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'[Chart in Microsoft PowerPoint]1Q 2021'!$Q$2</c:f>
              <c:strCache>
                <c:ptCount val="1"/>
                <c:pt idx="0">
                  <c:v>Adult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3502-4EEF-B7C5-FDE9DB3C93A2}"/>
              </c:ext>
            </c:extLst>
          </c:dPt>
          <c:dLbls>
            <c:dLbl>
              <c:idx val="0"/>
              <c:layout>
                <c:manualLayout>
                  <c:x val="3.0555555555555555E-2"/>
                  <c:y val="-7.87037037037037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502-4EEF-B7C5-FDE9DB3C93A2}"/>
                </c:ext>
              </c:extLst>
            </c:dLbl>
            <c:dLbl>
              <c:idx val="1"/>
              <c:layout>
                <c:manualLayout>
                  <c:x val="2.7777777777777676E-2"/>
                  <c:y val="-8.33333333333333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502-4EEF-B7C5-FDE9DB3C93A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'[Chart in Microsoft PowerPoint]1Q 2021'!$P$3:$P$4</c:f>
              <c:strCache>
                <c:ptCount val="2"/>
                <c:pt idx="0">
                  <c:v>With RRT Activation</c:v>
                </c:pt>
                <c:pt idx="1">
                  <c:v>With out RRT activation</c:v>
                </c:pt>
              </c:strCache>
            </c:strRef>
          </c:cat>
          <c:val>
            <c:numRef>
              <c:f>'[Chart in Microsoft PowerPoint]1Q 2021'!$Q$3:$Q$4</c:f>
              <c:numCache>
                <c:formatCode>General</c:formatCode>
                <c:ptCount val="2"/>
                <c:pt idx="0">
                  <c:v>5</c:v>
                </c:pt>
                <c:pt idx="1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502-4EEF-B7C5-FDE9DB3C93A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02591904"/>
        <c:axId val="202592464"/>
        <c:axId val="0"/>
      </c:bar3DChart>
      <c:catAx>
        <c:axId val="202591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2592464"/>
        <c:crosses val="autoZero"/>
        <c:auto val="1"/>
        <c:lblAlgn val="ctr"/>
        <c:lblOffset val="100"/>
        <c:noMultiLvlLbl val="0"/>
      </c:catAx>
      <c:valAx>
        <c:axId val="2025924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25919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4672701851094564E-2"/>
          <c:y val="3.6430639544633964E-2"/>
          <c:w val="0.91219341467969284"/>
          <c:h val="0.7358222188242954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Sheet1!$E$5</c:f>
              <c:strCache>
                <c:ptCount val="1"/>
                <c:pt idx="0">
                  <c:v>Cardiac arrest 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Sheet1!$D$6:$D$9</c:f>
              <c:strCache>
                <c:ptCount val="4"/>
                <c:pt idx="0">
                  <c:v>A3</c:v>
                </c:pt>
                <c:pt idx="1">
                  <c:v>B2</c:v>
                </c:pt>
                <c:pt idx="2">
                  <c:v>F2</c:v>
                </c:pt>
                <c:pt idx="3">
                  <c:v>F1</c:v>
                </c:pt>
              </c:strCache>
            </c:strRef>
          </c:cat>
          <c:val>
            <c:numRef>
              <c:f>Sheet1!$E$6:$E$9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685-4432-9529-F82BA3987AB5}"/>
            </c:ext>
          </c:extLst>
        </c:ser>
        <c:ser>
          <c:idx val="1"/>
          <c:order val="1"/>
          <c:tx>
            <c:strRef>
              <c:f>Sheet1!$F$5</c:f>
              <c:strCache>
                <c:ptCount val="1"/>
                <c:pt idx="0">
                  <c:v>RRT ACTIVATION </c:v>
                </c:pt>
              </c:strCache>
            </c:strRef>
          </c:tx>
          <c:spPr>
            <a:solidFill>
              <a:srgbClr val="4A88D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Sheet1!$D$6:$D$9</c:f>
              <c:strCache>
                <c:ptCount val="4"/>
                <c:pt idx="0">
                  <c:v>A3</c:v>
                </c:pt>
                <c:pt idx="1">
                  <c:v>B2</c:v>
                </c:pt>
                <c:pt idx="2">
                  <c:v>F2</c:v>
                </c:pt>
                <c:pt idx="3">
                  <c:v>F1</c:v>
                </c:pt>
              </c:strCache>
            </c:strRef>
          </c:cat>
          <c:val>
            <c:numRef>
              <c:f>Sheet1!$F$6:$F$9</c:f>
              <c:numCache>
                <c:formatCode>General</c:formatCode>
                <c:ptCount val="4"/>
                <c:pt idx="0">
                  <c:v>45</c:v>
                </c:pt>
                <c:pt idx="1">
                  <c:v>43</c:v>
                </c:pt>
                <c:pt idx="2">
                  <c:v>31</c:v>
                </c:pt>
                <c:pt idx="3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685-4432-9529-F82BA3987AB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209973088"/>
        <c:axId val="1233778784"/>
      </c:barChart>
      <c:catAx>
        <c:axId val="1209973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33778784"/>
        <c:crosses val="autoZero"/>
        <c:auto val="1"/>
        <c:lblAlgn val="ctr"/>
        <c:lblOffset val="100"/>
        <c:noMultiLvlLbl val="0"/>
      </c:catAx>
      <c:valAx>
        <c:axId val="12337787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099730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'[Rapid Response Team Drill Trow.xlsx]data_Page1_1_2'!$B$1</c:f>
              <c:strCache>
                <c:ptCount val="1"/>
                <c:pt idx="0">
                  <c:v>Inpatient</c:v>
                </c:pt>
              </c:strCache>
            </c:strRef>
          </c:tx>
          <c:spPr>
            <a:gradFill flip="none" rotWithShape="1">
              <a:gsLst>
                <a:gs pos="0">
                  <a:srgbClr val="8599D3"/>
                </a:gs>
                <a:gs pos="100000">
                  <a:srgbClr val="5876AE"/>
                </a:gs>
              </a:gsLst>
              <a:lin ang="5400000" scaled="1"/>
            </a:gradFill>
            <a:ln>
              <a:noFill/>
            </a:ln>
          </c:spPr>
          <c:invertIfNegative val="0"/>
          <c:dLbls>
            <c:numFmt formatCode="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 i="0" u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'[Rapid Response Team Drill Trow.xlsx]data_Page1_1_2'!$A$2:$A$13</c:f>
              <c:strCache>
                <c:ptCount val="12"/>
                <c:pt idx="0">
                  <c:v>A1</c:v>
                </c:pt>
                <c:pt idx="1">
                  <c:v>A3</c:v>
                </c:pt>
                <c:pt idx="2">
                  <c:v>A4</c:v>
                </c:pt>
                <c:pt idx="3">
                  <c:v>B2</c:v>
                </c:pt>
                <c:pt idx="4">
                  <c:v>C1</c:v>
                </c:pt>
                <c:pt idx="5">
                  <c:v>C2</c:v>
                </c:pt>
                <c:pt idx="6">
                  <c:v>C3</c:v>
                </c:pt>
                <c:pt idx="7">
                  <c:v>CVT</c:v>
                </c:pt>
                <c:pt idx="8">
                  <c:v>D3-1</c:v>
                </c:pt>
                <c:pt idx="9">
                  <c:v>D4</c:v>
                </c:pt>
                <c:pt idx="10">
                  <c:v>D4-1</c:v>
                </c:pt>
                <c:pt idx="11">
                  <c:v>D4-2</c:v>
                </c:pt>
              </c:strCache>
            </c:strRef>
          </c:cat>
          <c:val>
            <c:numRef>
              <c:f>'[Rapid Response Team Drill Trow.xlsx]data_Page1_1_2'!$B$2:$B$13</c:f>
              <c:numCache>
                <c:formatCode>General</c:formatCode>
                <c:ptCount val="12"/>
                <c:pt idx="0">
                  <c:v>1</c:v>
                </c:pt>
                <c:pt idx="1">
                  <c:v>45</c:v>
                </c:pt>
                <c:pt idx="2">
                  <c:v>2</c:v>
                </c:pt>
                <c:pt idx="3">
                  <c:v>43</c:v>
                </c:pt>
                <c:pt idx="4">
                  <c:v>31</c:v>
                </c:pt>
                <c:pt idx="5">
                  <c:v>1</c:v>
                </c:pt>
                <c:pt idx="6">
                  <c:v>26</c:v>
                </c:pt>
                <c:pt idx="7">
                  <c:v>8</c:v>
                </c:pt>
                <c:pt idx="8">
                  <c:v>9</c:v>
                </c:pt>
                <c:pt idx="9">
                  <c:v>1</c:v>
                </c:pt>
                <c:pt idx="10">
                  <c:v>18</c:v>
                </c:pt>
                <c:pt idx="11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3E-4B75-8827-5D8DA0BF0EA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95579135"/>
        <c:axId val="2"/>
      </c:barChart>
      <c:catAx>
        <c:axId val="195579135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 b="1" i="0" u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 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low"/>
        <c:spPr>
          <a:ln w="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200" b="0" i="0" u="none" strike="noStrike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"/>
        <c:crosses val="autoZero"/>
        <c:auto val="0"/>
        <c:lblAlgn val="ctr"/>
        <c:lblOffset val="100"/>
        <c:noMultiLvlLbl val="0"/>
      </c:catAx>
      <c:valAx>
        <c:axId val="2"/>
        <c:scaling>
          <c:orientation val="minMax"/>
        </c:scaling>
        <c:delete val="0"/>
        <c:axPos val="l"/>
        <c:majorGridlines>
          <c:spPr>
            <a:ln w="0">
              <a:solidFill>
                <a:srgbClr val="CCCCCC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 </a:t>
                </a:r>
              </a:p>
            </c:rich>
          </c:tx>
          <c:overlay val="0"/>
        </c:title>
        <c:numFmt formatCode="#0" sourceLinked="0"/>
        <c:majorTickMark val="none"/>
        <c:minorTickMark val="none"/>
        <c:tickLblPos val="nextTo"/>
        <c:spPr>
          <a:ln w="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200" b="0" i="0" u="none" strike="noStrike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95579135"/>
        <c:crosses val="autoZero"/>
        <c:crossBetween val="between"/>
      </c:valAx>
      <c:spPr>
        <a:noFill/>
      </c:spPr>
    </c:plotArea>
    <c:plotVisOnly val="0"/>
    <c:dispBlanksAs val="gap"/>
    <c:showDLblsOverMax val="0"/>
  </c:chart>
  <c:spPr>
    <a:ln>
      <a:noFill/>
    </a:ln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'[Rapid Response Team Drill Trow (1).xlsx]data_Page1_1_1'!$B$1</c:f>
              <c:strCache>
                <c:ptCount val="1"/>
                <c:pt idx="0">
                  <c:v> </c:v>
                </c:pt>
              </c:strCache>
            </c:strRef>
          </c:tx>
          <c:spPr>
            <a:ln w="0">
              <a:solidFill>
                <a:srgbClr val="333399"/>
              </a:solidFill>
              <a:prstDash val="solid"/>
            </a:ln>
          </c:spPr>
          <c:marker>
            <c:symbol val="square"/>
            <c:size val="6"/>
            <c:spPr>
              <a:solidFill>
                <a:srgbClr val="333399"/>
              </a:solidFill>
              <a:ln>
                <a:noFill/>
              </a:ln>
            </c:spPr>
          </c:marker>
          <c:dLbls>
            <c:numFmt formatCode="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 i="0" u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'[Rapid Response Team Drill Trow (1).xlsx]data_Page1_1_1'!$A$2:$A$4</c:f>
              <c:strCache>
                <c:ptCount val="3"/>
                <c:pt idx="0">
                  <c:v>JUL-2024</c:v>
                </c:pt>
                <c:pt idx="1">
                  <c:v>AUG-2024</c:v>
                </c:pt>
                <c:pt idx="2">
                  <c:v>SEP-2024</c:v>
                </c:pt>
              </c:strCache>
            </c:strRef>
          </c:cat>
          <c:val>
            <c:numRef>
              <c:f>'[Rapid Response Team Drill Trow (1).xlsx]data_Page1_1_1'!$B$2:$B$4</c:f>
              <c:numCache>
                <c:formatCode>General</c:formatCode>
                <c:ptCount val="3"/>
                <c:pt idx="0">
                  <c:v>10</c:v>
                </c:pt>
                <c:pt idx="1">
                  <c:v>8</c:v>
                </c:pt>
                <c:pt idx="2">
                  <c:v>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06F-44D3-993A-C0D0464A05FD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28057247"/>
        <c:axId val="2"/>
      </c:lineChart>
      <c:catAx>
        <c:axId val="128057247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 b="1" i="0" u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 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low"/>
        <c:spPr>
          <a:ln w="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200" b="0" i="0" u="none" strike="noStrike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"/>
        <c:crosses val="autoZero"/>
        <c:auto val="0"/>
        <c:lblAlgn val="ctr"/>
        <c:lblOffset val="100"/>
        <c:noMultiLvlLbl val="0"/>
      </c:catAx>
      <c:valAx>
        <c:axId val="2"/>
        <c:scaling>
          <c:orientation val="minMax"/>
        </c:scaling>
        <c:delete val="0"/>
        <c:axPos val="l"/>
        <c:majorGridlines>
          <c:spPr>
            <a:ln w="0">
              <a:solidFill>
                <a:srgbClr val="CCCCCC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 </a:t>
                </a:r>
              </a:p>
            </c:rich>
          </c:tx>
          <c:overlay val="0"/>
        </c:title>
        <c:numFmt formatCode="#0" sourceLinked="0"/>
        <c:majorTickMark val="none"/>
        <c:minorTickMark val="none"/>
        <c:tickLblPos val="nextTo"/>
        <c:spPr>
          <a:ln w="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200" b="0" i="0" u="none" strike="noStrike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8057247"/>
        <c:crosses val="autoZero"/>
        <c:crossBetween val="between"/>
      </c:valAx>
      <c:spPr>
        <a:noFill/>
      </c:spPr>
    </c:plotArea>
    <c:plotVisOnly val="0"/>
    <c:dispBlanksAs val="gap"/>
    <c:showDLblsOverMax val="0"/>
  </c:chart>
  <c:spPr>
    <a:ln>
      <a:noFill/>
    </a:ln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 b="1" i="0" u="none" strike="noStrike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Utilization By Unit 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099447231"/>
        <c:axId val="2"/>
      </c:barChart>
      <c:catAx>
        <c:axId val="2099447231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 b="1" i="0" u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 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low"/>
        <c:spPr>
          <a:ln w="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200" b="0" i="0" u="none" strike="noStrike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"/>
        <c:crosses val="autoZero"/>
        <c:auto val="0"/>
        <c:lblAlgn val="ctr"/>
        <c:lblOffset val="100"/>
        <c:noMultiLvlLbl val="0"/>
      </c:catAx>
      <c:valAx>
        <c:axId val="2"/>
        <c:scaling>
          <c:orientation val="minMax"/>
        </c:scaling>
        <c:delete val="0"/>
        <c:axPos val="l"/>
        <c:majorGridlines>
          <c:spPr>
            <a:ln w="0">
              <a:solidFill>
                <a:srgbClr val="CCCCCC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 </a:t>
                </a:r>
              </a:p>
            </c:rich>
          </c:tx>
          <c:overlay val="0"/>
        </c:title>
        <c:numFmt formatCode="#0" sourceLinked="0"/>
        <c:majorTickMark val="none"/>
        <c:minorTickMark val="none"/>
        <c:tickLblPos val="nextTo"/>
        <c:spPr>
          <a:ln w="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200" b="0" i="0" u="none" strike="noStrike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099447231"/>
        <c:crosses val="autoZero"/>
        <c:crossBetween val="between"/>
      </c:valAx>
      <c:spPr>
        <a:noFill/>
      </c:spPr>
    </c:plotArea>
    <c:legend>
      <c:legendPos val="r"/>
      <c:overlay val="0"/>
      <c:spPr>
        <a:noFill/>
        <a:ln>
          <a:noFill/>
        </a:ln>
      </c:spPr>
      <c:txPr>
        <a:bodyPr/>
        <a:lstStyle/>
        <a:p>
          <a:pPr>
            <a:defRPr sz="800" b="0" i="0" u="none" strike="noStrike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0"/>
    <c:dispBlanksAs val="gap"/>
    <c:showDLblsOverMax val="0"/>
  </c:chart>
  <c:spPr>
    <a:ln>
      <a:noFill/>
    </a:ln>
  </c:sp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'[Rapid Response Team Drill Trow (1).xlsx]data_Page1_1_2'!$B$1</c:f>
              <c:strCache>
                <c:ptCount val="1"/>
                <c:pt idx="0">
                  <c:v>Outpatient</c:v>
                </c:pt>
              </c:strCache>
            </c:strRef>
          </c:tx>
          <c:spPr>
            <a:gradFill flip="none" rotWithShape="1">
              <a:gsLst>
                <a:gs pos="0">
                  <a:srgbClr val="8599D3"/>
                </a:gs>
                <a:gs pos="100000">
                  <a:srgbClr val="5876AE"/>
                </a:gs>
              </a:gsLst>
              <a:lin ang="5400000" scaled="1"/>
            </a:gradFill>
            <a:ln>
              <a:noFill/>
            </a:ln>
          </c:spPr>
          <c:invertIfNegative val="0"/>
          <c:dLbls>
            <c:numFmt formatCode="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 i="0" u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'[Rapid Response Team Drill Trow (1).xlsx]data_Page1_1_2'!$A$2:$A$11</c:f>
              <c:strCache>
                <c:ptCount val="10"/>
                <c:pt idx="0">
                  <c:v>Apheresis/BBK-R</c:v>
                </c:pt>
                <c:pt idx="1">
                  <c:v>Day Medical Unit</c:v>
                </c:pt>
                <c:pt idx="2">
                  <c:v>Day Surgical Unit</c:v>
                </c:pt>
                <c:pt idx="3">
                  <c:v>Endoscopy</c:v>
                </c:pt>
                <c:pt idx="4">
                  <c:v>Endoscopy Clinic</c:v>
                </c:pt>
                <c:pt idx="5">
                  <c:v>ENDOSCOPY-NT</c:v>
                </c:pt>
                <c:pt idx="6">
                  <c:v>Hemodialysis Unit</c:v>
                </c:pt>
                <c:pt idx="7">
                  <c:v>Labour &amp; Delivery</c:v>
                </c:pt>
                <c:pt idx="8">
                  <c:v>Radiology Interventional Areas</c:v>
                </c:pt>
                <c:pt idx="9">
                  <c:v>Radiology Recovery</c:v>
                </c:pt>
              </c:strCache>
            </c:strRef>
          </c:cat>
          <c:val>
            <c:numRef>
              <c:f>'[Rapid Response Team Drill Trow (1).xlsx]data_Page1_1_2'!$B$2:$B$11</c:f>
              <c:numCache>
                <c:formatCode>General</c:formatCode>
                <c:ptCount val="10"/>
                <c:pt idx="0">
                  <c:v>1</c:v>
                </c:pt>
                <c:pt idx="1">
                  <c:v>6</c:v>
                </c:pt>
                <c:pt idx="2">
                  <c:v>2</c:v>
                </c:pt>
                <c:pt idx="3">
                  <c:v>1</c:v>
                </c:pt>
                <c:pt idx="4">
                  <c:v>5</c:v>
                </c:pt>
                <c:pt idx="5">
                  <c:v>1</c:v>
                </c:pt>
                <c:pt idx="6">
                  <c:v>3</c:v>
                </c:pt>
                <c:pt idx="7">
                  <c:v>2</c:v>
                </c:pt>
                <c:pt idx="8">
                  <c:v>5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35C-4417-8BF1-2CBE7387803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28058079"/>
        <c:axId val="2"/>
      </c:barChart>
      <c:catAx>
        <c:axId val="128058079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 b="1" i="0" u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 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low"/>
        <c:spPr>
          <a:ln w="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200" b="0" i="0" u="none" strike="noStrike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"/>
        <c:crosses val="autoZero"/>
        <c:auto val="0"/>
        <c:lblAlgn val="ctr"/>
        <c:lblOffset val="100"/>
        <c:noMultiLvlLbl val="0"/>
      </c:catAx>
      <c:valAx>
        <c:axId val="2"/>
        <c:scaling>
          <c:orientation val="minMax"/>
        </c:scaling>
        <c:delete val="0"/>
        <c:axPos val="l"/>
        <c:majorGridlines>
          <c:spPr>
            <a:ln w="0">
              <a:solidFill>
                <a:srgbClr val="CCCCCC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 </a:t>
                </a:r>
              </a:p>
            </c:rich>
          </c:tx>
          <c:overlay val="0"/>
        </c:title>
        <c:numFmt formatCode="#0" sourceLinked="0"/>
        <c:majorTickMark val="none"/>
        <c:minorTickMark val="none"/>
        <c:tickLblPos val="nextTo"/>
        <c:spPr>
          <a:ln w="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200" b="0" i="0" u="none" strike="noStrike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8058079"/>
        <c:crosses val="autoZero"/>
        <c:crossBetween val="between"/>
      </c:valAx>
      <c:spPr>
        <a:noFill/>
      </c:spPr>
    </c:plotArea>
    <c:plotVisOnly val="0"/>
    <c:dispBlanksAs val="gap"/>
    <c:showDLblsOverMax val="0"/>
  </c:chart>
  <c:spPr>
    <a:ln>
      <a:noFill/>
    </a:ln>
  </c:sp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 b="1" i="0" u="none" strike="noStrike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Utilization By Time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data_Page1_1_1!$B$1</c:f>
              <c:strCache>
                <c:ptCount val="1"/>
                <c:pt idx="0">
                  <c:v> </c:v>
                </c:pt>
              </c:strCache>
            </c:strRef>
          </c:tx>
          <c:spPr>
            <a:ln w="0">
              <a:solidFill>
                <a:srgbClr val="333399"/>
              </a:solidFill>
              <a:prstDash val="solid"/>
            </a:ln>
          </c:spPr>
          <c:marker>
            <c:symbol val="square"/>
            <c:size val="6"/>
            <c:spPr>
              <a:solidFill>
                <a:srgbClr val="333399"/>
              </a:solidFill>
              <a:ln>
                <a:noFill/>
              </a:ln>
            </c:spPr>
          </c:marker>
          <c:dLbls>
            <c:numFmt formatCode="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 i="0" u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data_Page1_1_1!$A$2:$A$4</c:f>
              <c:strCache>
                <c:ptCount val="3"/>
                <c:pt idx="0">
                  <c:v>APR-2023</c:v>
                </c:pt>
                <c:pt idx="1">
                  <c:v>MAY-2023</c:v>
                </c:pt>
                <c:pt idx="2">
                  <c:v>JUN-2023</c:v>
                </c:pt>
              </c:strCache>
            </c:strRef>
          </c:cat>
          <c:val>
            <c:numRef>
              <c:f>data_Page1_1_1!$B$2:$B$4</c:f>
              <c:numCache>
                <c:formatCode>General</c:formatCode>
                <c:ptCount val="3"/>
                <c:pt idx="0">
                  <c:v>67</c:v>
                </c:pt>
                <c:pt idx="1">
                  <c:v>59</c:v>
                </c:pt>
                <c:pt idx="2">
                  <c:v>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E94-47B0-87B2-56446D15D0DA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878399039"/>
        <c:axId val="2"/>
      </c:lineChart>
      <c:catAx>
        <c:axId val="1878399039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 b="1" i="0" u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 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low"/>
        <c:spPr>
          <a:ln w="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200" b="0" i="0" u="none" strike="noStrike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"/>
        <c:crosses val="autoZero"/>
        <c:auto val="0"/>
        <c:lblAlgn val="ctr"/>
        <c:lblOffset val="100"/>
        <c:noMultiLvlLbl val="0"/>
      </c:catAx>
      <c:valAx>
        <c:axId val="2"/>
        <c:scaling>
          <c:orientation val="minMax"/>
        </c:scaling>
        <c:delete val="0"/>
        <c:axPos val="l"/>
        <c:majorGridlines>
          <c:spPr>
            <a:ln w="0">
              <a:solidFill>
                <a:srgbClr val="CCCCCC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 </a:t>
                </a:r>
              </a:p>
            </c:rich>
          </c:tx>
          <c:overlay val="0"/>
        </c:title>
        <c:numFmt formatCode="#0" sourceLinked="0"/>
        <c:majorTickMark val="none"/>
        <c:minorTickMark val="none"/>
        <c:tickLblPos val="nextTo"/>
        <c:spPr>
          <a:ln w="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200" b="0" i="0" u="none" strike="noStrike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878399039"/>
        <c:crosses val="autoZero"/>
        <c:crossBetween val="between"/>
      </c:valAx>
      <c:spPr>
        <a:noFill/>
      </c:spPr>
    </c:plotArea>
    <c:plotVisOnly val="0"/>
    <c:dispBlanksAs val="gap"/>
    <c:showDLblsOverMax val="0"/>
  </c:chart>
  <c:spPr>
    <a:ln>
      <a:noFill/>
    </a:ln>
  </c:sp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11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11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fld id="{00641917-E47E-4BD6-AA9E-0E86E20336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1394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 rtl="1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 rtl="1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 rtl="1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 rtl="1">
              <a:defRPr sz="1200"/>
            </a:lvl1pPr>
          </a:lstStyle>
          <a:p>
            <a:pPr>
              <a:defRPr/>
            </a:pPr>
            <a:fld id="{0375720B-4E13-4855-9BA7-9AA1D8CC649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39596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F26DAE-23AB-4E18-845A-10ED1795B62F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01958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75720B-4E13-4855-9BA7-9AA1D8CC6491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8075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75720B-4E13-4855-9BA7-9AA1D8CC6491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5108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75720B-4E13-4855-9BA7-9AA1D8CC6491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9880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75720B-4E13-4855-9BA7-9AA1D8CC6491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536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75720B-4E13-4855-9BA7-9AA1D8CC6491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83080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75720B-4E13-4855-9BA7-9AA1D8CC6491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953009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75720B-4E13-4855-9BA7-9AA1D8CC6491}" type="slidenum">
              <a:rPr lang="en-US" smtClean="0"/>
              <a:pPr>
                <a:defRPr/>
              </a:pPr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0808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75720B-4E13-4855-9BA7-9AA1D8CC649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56293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75720B-4E13-4855-9BA7-9AA1D8CC649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4729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75720B-4E13-4855-9BA7-9AA1D8CC649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4457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75720B-4E13-4855-9BA7-9AA1D8CC649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0858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75720B-4E13-4855-9BA7-9AA1D8CC649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200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75720B-4E13-4855-9BA7-9AA1D8CC649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9860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375720B-4E13-4855-9BA7-9AA1D8CC6491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55722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75720B-4E13-4855-9BA7-9AA1D8CC6491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2926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C4B8A4-4191-4B25-B01A-F13BD506376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0033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3AB26E-28B6-4581-ABAA-B1F371C3319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6525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22E73E-F713-4EEC-A4AF-7859E9CB9A3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674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3C5DF6-5052-4A42-8BB4-1A8C99B7332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143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DB1B67-08B2-4A35-855C-D954DD98317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749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094A73-31A1-47AF-9299-6A633A044D2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412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73A91F-DDE1-4F73-BFF8-B0BF5D2B624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6472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E31C31-E744-4F2A-9B74-13E53895CFA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348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EF5CF8-AD22-4424-901E-988176F6507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88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D147D9-054B-4CDB-9B2F-61D3DC38FD5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34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B78F24-51CE-478C-B74D-681BF399DF3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668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8107A58-C4CD-44B2-9BD4-8AB69921A46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479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chart" Target="../charts/char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Grp="1" noChangeArrowheads="1"/>
          </p:cNvSpPr>
          <p:nvPr>
            <p:ph type="title"/>
          </p:nvPr>
        </p:nvSpPr>
        <p:spPr>
          <a:xfrm>
            <a:off x="143271" y="2276872"/>
            <a:ext cx="8786813" cy="2360612"/>
          </a:xfrm>
        </p:spPr>
        <p:txBody>
          <a:bodyPr/>
          <a:lstStyle/>
          <a:p>
            <a:pPr>
              <a:defRPr/>
            </a:pPr>
            <a:r>
              <a:rPr lang="en-US" sz="4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mbria" panose="02040503050406030204" pitchFamily="18" charset="0"/>
              </a:rPr>
              <a:t>Rapid Response Team Report </a:t>
            </a:r>
            <a:r>
              <a:rPr lang="en-US" sz="4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mbria" panose="02040503050406030204" pitchFamily="18" charset="0"/>
              </a:rPr>
              <a:t>for 3</a:t>
            </a:r>
            <a:r>
              <a:rPr lang="en-US" sz="4800" b="1" baseline="30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mbria" panose="02040503050406030204" pitchFamily="18" charset="0"/>
              </a:rPr>
              <a:t>rd</a:t>
            </a:r>
            <a:r>
              <a:rPr lang="en-US" sz="4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mbria" panose="02040503050406030204" pitchFamily="18" charset="0"/>
              </a:rPr>
              <a:t>  Quarter 2024</a:t>
            </a:r>
            <a:endParaRPr lang="en-US" sz="4800" b="1" dirty="0">
              <a:effectLst>
                <a:outerShdw blurRad="38100" dist="38100" dir="2700000" algn="tl">
                  <a:srgbClr val="C0C0C0"/>
                </a:outerShdw>
              </a:effectLst>
              <a:latin typeface="Cambria" panose="02040503050406030204" pitchFamily="18" charset="0"/>
            </a:endParaRPr>
          </a:p>
        </p:txBody>
      </p:sp>
      <p:pic>
        <p:nvPicPr>
          <p:cNvPr id="2051" name="Picture 5" descr="C:\Documents and Settings\f89933\Desktop\png-brandmark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3808" y="191654"/>
            <a:ext cx="3385741" cy="1839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1168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27168" cy="1143000"/>
          </a:xfrm>
        </p:spPr>
        <p:txBody>
          <a:bodyPr>
            <a:normAutofit fontScale="90000"/>
          </a:bodyPr>
          <a:lstStyle/>
          <a:p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Rapid Response Team Utilization for Adult </a:t>
            </a:r>
            <a:b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Out-Patients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Main Building by Units 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3rd Q2024</a:t>
            </a:r>
            <a:endParaRPr lang="en-US" dirty="0"/>
          </a:p>
        </p:txBody>
      </p:sp>
      <p:graphicFrame>
        <p:nvGraphicFramePr>
          <p:cNvPr id="6" name="chart2.xml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49939"/>
              </p:ext>
            </p:extLst>
          </p:nvPr>
        </p:nvGraphicFramePr>
        <p:xfrm>
          <a:off x="107504" y="1484784"/>
          <a:ext cx="8856984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hart2.xml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3098519"/>
              </p:ext>
            </p:extLst>
          </p:nvPr>
        </p:nvGraphicFramePr>
        <p:xfrm>
          <a:off x="233362" y="1733550"/>
          <a:ext cx="8677275" cy="4503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5" name="Picture 5" descr="C:\Documents and Settings\f89933\Desktop\png-brandmark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12361" y="131623"/>
            <a:ext cx="1224136" cy="83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4868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709" y="404664"/>
            <a:ext cx="7521667" cy="1340768"/>
          </a:xfrm>
        </p:spPr>
        <p:txBody>
          <a:bodyPr>
            <a:normAutofit fontScale="90000"/>
          </a:bodyPr>
          <a:lstStyle/>
          <a:p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Rapid Response Team Utilization and Outcomes for Adult 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Out-Patients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Main 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Building 3rd Q 2024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4618217"/>
              </p:ext>
            </p:extLst>
          </p:nvPr>
        </p:nvGraphicFramePr>
        <p:xfrm>
          <a:off x="449701" y="2204864"/>
          <a:ext cx="8229599" cy="131697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4807911">
                  <a:extLst>
                    <a:ext uri="{9D8B030D-6E8A-4147-A177-3AD203B41FA5}">
                      <a16:colId xmlns:a16="http://schemas.microsoft.com/office/drawing/2014/main" val="3029991024"/>
                    </a:ext>
                  </a:extLst>
                </a:gridCol>
                <a:gridCol w="1710844">
                  <a:extLst>
                    <a:ext uri="{9D8B030D-6E8A-4147-A177-3AD203B41FA5}">
                      <a16:colId xmlns:a16="http://schemas.microsoft.com/office/drawing/2014/main" val="1017747939"/>
                    </a:ext>
                  </a:extLst>
                </a:gridCol>
                <a:gridCol w="1710844">
                  <a:extLst>
                    <a:ext uri="{9D8B030D-6E8A-4147-A177-3AD203B41FA5}">
                      <a16:colId xmlns:a16="http://schemas.microsoft.com/office/drawing/2014/main" val="4148310962"/>
                    </a:ext>
                  </a:extLst>
                </a:gridCol>
              </a:tblGrid>
              <a:tr h="21949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Outpatient Outcome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Number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Percentage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/>
                </a:tc>
                <a:extLst>
                  <a:ext uri="{0D108BD9-81ED-4DB2-BD59-A6C34878D82A}">
                    <a16:rowId xmlns:a16="http://schemas.microsoft.com/office/drawing/2014/main" val="965946012"/>
                  </a:ext>
                </a:extLst>
              </a:tr>
              <a:tr h="219495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Transferred to DEM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>
                          <a:effectLst/>
                        </a:rPr>
                        <a:t>12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>
                          <a:effectLst/>
                        </a:rPr>
                        <a:t>44%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/>
                </a:tc>
                <a:extLst>
                  <a:ext uri="{0D108BD9-81ED-4DB2-BD59-A6C34878D82A}">
                    <a16:rowId xmlns:a16="http://schemas.microsoft.com/office/drawing/2014/main" val="3849928446"/>
                  </a:ext>
                </a:extLst>
              </a:tr>
              <a:tr h="219495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Stayed in Location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>
                          <a:effectLst/>
                        </a:rPr>
                        <a:t>10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>
                          <a:effectLst/>
                        </a:rPr>
                        <a:t>37%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/>
                </a:tc>
                <a:extLst>
                  <a:ext uri="{0D108BD9-81ED-4DB2-BD59-A6C34878D82A}">
                    <a16:rowId xmlns:a16="http://schemas.microsoft.com/office/drawing/2014/main" val="384200836"/>
                  </a:ext>
                </a:extLst>
              </a:tr>
              <a:tr h="219495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Decision to Transfer Pt to ICU/CHDU, Actual Transfer to ICU/CHDU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>
                          <a:effectLst/>
                        </a:rPr>
                        <a:t>15%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/>
                </a:tc>
                <a:extLst>
                  <a:ext uri="{0D108BD9-81ED-4DB2-BD59-A6C34878D82A}">
                    <a16:rowId xmlns:a16="http://schemas.microsoft.com/office/drawing/2014/main" val="51768639"/>
                  </a:ext>
                </a:extLst>
              </a:tr>
              <a:tr h="219495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Discharged Home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>
                          <a:effectLst/>
                        </a:rPr>
                        <a:t>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>
                          <a:effectLst/>
                        </a:rPr>
                        <a:t>4%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/>
                </a:tc>
                <a:extLst>
                  <a:ext uri="{0D108BD9-81ED-4DB2-BD59-A6C34878D82A}">
                    <a16:rowId xmlns:a16="http://schemas.microsoft.com/office/drawing/2014/main" val="4107480095"/>
                  </a:ext>
                </a:extLst>
              </a:tr>
              <a:tr h="219495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Total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27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100%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/>
                </a:tc>
                <a:extLst>
                  <a:ext uri="{0D108BD9-81ED-4DB2-BD59-A6C34878D82A}">
                    <a16:rowId xmlns:a16="http://schemas.microsoft.com/office/drawing/2014/main" val="98917920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6541059"/>
              </p:ext>
            </p:extLst>
          </p:nvPr>
        </p:nvGraphicFramePr>
        <p:xfrm>
          <a:off x="457200" y="3928110"/>
          <a:ext cx="8244591" cy="714375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3265697">
                  <a:extLst>
                    <a:ext uri="{9D8B030D-6E8A-4147-A177-3AD203B41FA5}">
                      <a16:colId xmlns:a16="http://schemas.microsoft.com/office/drawing/2014/main" val="2665508924"/>
                    </a:ext>
                  </a:extLst>
                </a:gridCol>
                <a:gridCol w="4978894">
                  <a:extLst>
                    <a:ext uri="{9D8B030D-6E8A-4147-A177-3AD203B41FA5}">
                      <a16:colId xmlns:a16="http://schemas.microsoft.com/office/drawing/2014/main" val="2069286262"/>
                    </a:ext>
                  </a:extLst>
                </a:gridCol>
              </a:tblGrid>
              <a:tr h="2381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>
                          <a:effectLst/>
                        </a:rPr>
                        <a:t>Average Length of Stay in ICU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effectLst/>
                        </a:rPr>
                        <a:t>7  Days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64270178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>
                          <a:effectLst/>
                        </a:rPr>
                        <a:t>RRT utilization avarage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>
                          <a:effectLst/>
                        </a:rPr>
                        <a:t>166  Minutes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7259124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>
                          <a:effectLst/>
                        </a:rPr>
                        <a:t>Average of First Response Arrival Time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effectLst/>
                        </a:rPr>
                        <a:t>7  Minutes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95336231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7845266"/>
              </p:ext>
            </p:extLst>
          </p:nvPr>
        </p:nvGraphicFramePr>
        <p:xfrm>
          <a:off x="442206" y="5229200"/>
          <a:ext cx="8244590" cy="733415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3390541">
                  <a:extLst>
                    <a:ext uri="{9D8B030D-6E8A-4147-A177-3AD203B41FA5}">
                      <a16:colId xmlns:a16="http://schemas.microsoft.com/office/drawing/2014/main" val="58197251"/>
                    </a:ext>
                  </a:extLst>
                </a:gridCol>
                <a:gridCol w="2308453">
                  <a:extLst>
                    <a:ext uri="{9D8B030D-6E8A-4147-A177-3AD203B41FA5}">
                      <a16:colId xmlns:a16="http://schemas.microsoft.com/office/drawing/2014/main" val="1230820648"/>
                    </a:ext>
                  </a:extLst>
                </a:gridCol>
                <a:gridCol w="2545596">
                  <a:extLst>
                    <a:ext uri="{9D8B030D-6E8A-4147-A177-3AD203B41FA5}">
                      <a16:colId xmlns:a16="http://schemas.microsoft.com/office/drawing/2014/main" val="4202877971"/>
                    </a:ext>
                  </a:extLst>
                </a:gridCol>
              </a:tblGrid>
              <a:tr h="29442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28 Day Outcome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Number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Percentage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/>
                </a:tc>
                <a:extLst>
                  <a:ext uri="{0D108BD9-81ED-4DB2-BD59-A6C34878D82A}">
                    <a16:rowId xmlns:a16="http://schemas.microsoft.com/office/drawing/2014/main" val="3726562466"/>
                  </a:ext>
                </a:extLst>
              </a:tr>
              <a:tr h="219495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Transferred to Unit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100%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/>
                </a:tc>
                <a:extLst>
                  <a:ext uri="{0D108BD9-81ED-4DB2-BD59-A6C34878D82A}">
                    <a16:rowId xmlns:a16="http://schemas.microsoft.com/office/drawing/2014/main" val="1353440938"/>
                  </a:ext>
                </a:extLst>
              </a:tr>
              <a:tr h="219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100%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/>
                </a:tc>
                <a:extLst>
                  <a:ext uri="{0D108BD9-81ED-4DB2-BD59-A6C34878D82A}">
                    <a16:rowId xmlns:a16="http://schemas.microsoft.com/office/drawing/2014/main" val="1510394147"/>
                  </a:ext>
                </a:extLst>
              </a:tr>
            </a:tbl>
          </a:graphicData>
        </a:graphic>
      </p:graphicFrame>
      <p:pic>
        <p:nvPicPr>
          <p:cNvPr id="6" name="Picture 5" descr="C:\Documents and Settings\f89933\Desktop\png-brandmark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2361" y="131623"/>
            <a:ext cx="1224136" cy="83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82156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620688"/>
            <a:ext cx="7625853" cy="792088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Rapid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Response Team Utilization for Adult </a:t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In-Patients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KACOLD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rd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Q2024 </a:t>
            </a:r>
            <a:b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hart1.xml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1068014"/>
              </p:ext>
            </p:extLst>
          </p:nvPr>
        </p:nvGraphicFramePr>
        <p:xfrm flipV="1">
          <a:off x="8604448" y="6669360"/>
          <a:ext cx="288032" cy="188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1.xml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2908390"/>
              </p:ext>
            </p:extLst>
          </p:nvPr>
        </p:nvGraphicFramePr>
        <p:xfrm>
          <a:off x="690562" y="1916832"/>
          <a:ext cx="7762875" cy="44317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6" name="Picture 5" descr="C:\Documents and Settings\f89933\Desktop\png-brandmark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12361" y="131623"/>
            <a:ext cx="1224136" cy="83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44947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87208" cy="1143000"/>
          </a:xfrm>
        </p:spPr>
        <p:txBody>
          <a:bodyPr>
            <a:no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Rapid Response Team Utilization for Adult</a:t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In-Patients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KACOLD by Units 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200" baseline="30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rd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Q 2024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hart2.xml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7912588"/>
              </p:ext>
            </p:extLst>
          </p:nvPr>
        </p:nvGraphicFramePr>
        <p:xfrm>
          <a:off x="233362" y="1733550"/>
          <a:ext cx="8677275" cy="42877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5" descr="C:\Documents and Settings\f89933\Desktop\png-brandmark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1" y="131623"/>
            <a:ext cx="1224136" cy="83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13728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271" y="1134581"/>
            <a:ext cx="7825105" cy="504057"/>
          </a:xfrm>
        </p:spPr>
        <p:txBody>
          <a:bodyPr>
            <a:noAutofit/>
          </a:bodyPr>
          <a:lstStyle/>
          <a:p>
            <a:pPr fontAlgn="base">
              <a:spcAft>
                <a:spcPct val="0"/>
              </a:spcAft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Rapid Response Team Utilization and Outcomes for Adult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In-Patients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KACOLD 3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rd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Q 2024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8928603"/>
              </p:ext>
            </p:extLst>
          </p:nvPr>
        </p:nvGraphicFramePr>
        <p:xfrm>
          <a:off x="107503" y="1947332"/>
          <a:ext cx="8713787" cy="1142454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4248472">
                  <a:extLst>
                    <a:ext uri="{9D8B030D-6E8A-4147-A177-3AD203B41FA5}">
                      <a16:colId xmlns:a16="http://schemas.microsoft.com/office/drawing/2014/main" val="1658868500"/>
                    </a:ext>
                  </a:extLst>
                </a:gridCol>
                <a:gridCol w="2066703">
                  <a:extLst>
                    <a:ext uri="{9D8B030D-6E8A-4147-A177-3AD203B41FA5}">
                      <a16:colId xmlns:a16="http://schemas.microsoft.com/office/drawing/2014/main" val="4060169078"/>
                    </a:ext>
                  </a:extLst>
                </a:gridCol>
                <a:gridCol w="2398612">
                  <a:extLst>
                    <a:ext uri="{9D8B030D-6E8A-4147-A177-3AD203B41FA5}">
                      <a16:colId xmlns:a16="http://schemas.microsoft.com/office/drawing/2014/main" val="2341561667"/>
                    </a:ext>
                  </a:extLst>
                </a:gridCol>
              </a:tblGrid>
              <a:tr h="1882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Inpatient Outcome</a:t>
                      </a:r>
                      <a:endParaRPr lang="en-US" sz="12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9" marR="7529" marT="752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>
                          <a:effectLst/>
                        </a:rPr>
                        <a:t>Number</a:t>
                      </a:r>
                      <a:endParaRPr lang="en-US" sz="1200" b="1" i="0" u="none" strike="noStrike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9" marR="7529" marT="752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Percentage</a:t>
                      </a:r>
                      <a:endParaRPr lang="en-US" sz="12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9" marR="7529" marT="7529" marB="0"/>
                </a:tc>
                <a:extLst>
                  <a:ext uri="{0D108BD9-81ED-4DB2-BD59-A6C34878D82A}">
                    <a16:rowId xmlns:a16="http://schemas.microsoft.com/office/drawing/2014/main" val="1094627463"/>
                  </a:ext>
                </a:extLst>
              </a:tr>
              <a:tr h="188230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>
                          <a:effectLst/>
                        </a:rPr>
                        <a:t>Stayed in Room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9" marR="7529" marT="752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>
                          <a:effectLst/>
                        </a:rPr>
                        <a:t>166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9" marR="7529" marT="752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>
                          <a:effectLst/>
                        </a:rPr>
                        <a:t>75%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9" marR="7529" marT="7529" marB="0"/>
                </a:tc>
                <a:extLst>
                  <a:ext uri="{0D108BD9-81ED-4DB2-BD59-A6C34878D82A}">
                    <a16:rowId xmlns:a16="http://schemas.microsoft.com/office/drawing/2014/main" val="1757353751"/>
                  </a:ext>
                </a:extLst>
              </a:tr>
              <a:tr h="188230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>
                          <a:effectLst/>
                        </a:rPr>
                        <a:t>Decision to Transfer Pt to ICU/CHDU, Actual Transfer to ICU/CHDU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9" marR="7529" marT="752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>
                          <a:effectLst/>
                        </a:rPr>
                        <a:t>52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9" marR="7529" marT="752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>
                          <a:effectLst/>
                        </a:rPr>
                        <a:t>23%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9" marR="7529" marT="7529" marB="0"/>
                </a:tc>
                <a:extLst>
                  <a:ext uri="{0D108BD9-81ED-4DB2-BD59-A6C34878D82A}">
                    <a16:rowId xmlns:a16="http://schemas.microsoft.com/office/drawing/2014/main" val="4255615863"/>
                  </a:ext>
                </a:extLst>
              </a:tr>
              <a:tr h="188230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>
                          <a:effectLst/>
                        </a:rPr>
                        <a:t>DNAR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9" marR="7529" marT="752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>
                          <a:effectLst/>
                        </a:rPr>
                        <a:t>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9" marR="7529" marT="752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>
                          <a:effectLst/>
                        </a:rPr>
                        <a:t>1%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9" marR="7529" marT="7529" marB="0"/>
                </a:tc>
                <a:extLst>
                  <a:ext uri="{0D108BD9-81ED-4DB2-BD59-A6C34878D82A}">
                    <a16:rowId xmlns:a16="http://schemas.microsoft.com/office/drawing/2014/main" val="1779589457"/>
                  </a:ext>
                </a:extLst>
              </a:tr>
              <a:tr h="188230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>
                          <a:effectLst/>
                        </a:rPr>
                        <a:t>Stayed in Room, DNAR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9" marR="7529" marT="752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>
                          <a:effectLst/>
                        </a:rPr>
                        <a:t>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9" marR="7529" marT="752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>
                          <a:effectLst/>
                        </a:rPr>
                        <a:t>1%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9" marR="7529" marT="7529" marB="0"/>
                </a:tc>
                <a:extLst>
                  <a:ext uri="{0D108BD9-81ED-4DB2-BD59-A6C34878D82A}">
                    <a16:rowId xmlns:a16="http://schemas.microsoft.com/office/drawing/2014/main" val="1108900067"/>
                  </a:ext>
                </a:extLst>
              </a:tr>
              <a:tr h="188230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>
                          <a:effectLst/>
                        </a:rPr>
                        <a:t>Total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9" marR="7529" marT="752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>
                          <a:effectLst/>
                        </a:rPr>
                        <a:t>222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9" marR="7529" marT="752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100%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9" marR="7529" marT="7529" marB="0"/>
                </a:tc>
                <a:extLst>
                  <a:ext uri="{0D108BD9-81ED-4DB2-BD59-A6C34878D82A}">
                    <a16:rowId xmlns:a16="http://schemas.microsoft.com/office/drawing/2014/main" val="513869276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6681724"/>
              </p:ext>
            </p:extLst>
          </p:nvPr>
        </p:nvGraphicFramePr>
        <p:xfrm>
          <a:off x="107503" y="3429000"/>
          <a:ext cx="8713787" cy="131697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811501">
                  <a:extLst>
                    <a:ext uri="{9D8B030D-6E8A-4147-A177-3AD203B41FA5}">
                      <a16:colId xmlns:a16="http://schemas.microsoft.com/office/drawing/2014/main" val="1797594930"/>
                    </a:ext>
                  </a:extLst>
                </a:gridCol>
                <a:gridCol w="1811501">
                  <a:extLst>
                    <a:ext uri="{9D8B030D-6E8A-4147-A177-3AD203B41FA5}">
                      <a16:colId xmlns:a16="http://schemas.microsoft.com/office/drawing/2014/main" val="1047550208"/>
                    </a:ext>
                  </a:extLst>
                </a:gridCol>
                <a:gridCol w="5090785">
                  <a:extLst>
                    <a:ext uri="{9D8B030D-6E8A-4147-A177-3AD203B41FA5}">
                      <a16:colId xmlns:a16="http://schemas.microsoft.com/office/drawing/2014/main" val="3426909243"/>
                    </a:ext>
                  </a:extLst>
                </a:gridCol>
              </a:tblGrid>
              <a:tr h="21949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28 Day Outcome</a:t>
                      </a:r>
                      <a:endParaRPr lang="en-US" sz="12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>
                          <a:effectLst/>
                        </a:rPr>
                        <a:t>Number</a:t>
                      </a:r>
                      <a:endParaRPr lang="en-US" sz="1200" b="1" i="0" u="none" strike="noStrike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Percentage</a:t>
                      </a:r>
                      <a:endParaRPr lang="en-US" sz="12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/>
                </a:tc>
                <a:extLst>
                  <a:ext uri="{0D108BD9-81ED-4DB2-BD59-A6C34878D82A}">
                    <a16:rowId xmlns:a16="http://schemas.microsoft.com/office/drawing/2014/main" val="2313975576"/>
                  </a:ext>
                </a:extLst>
              </a:tr>
              <a:tr h="219495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Transferred to 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>
                          <a:effectLst/>
                        </a:rPr>
                        <a:t>32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>
                          <a:effectLst/>
                        </a:rPr>
                        <a:t>63%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/>
                </a:tc>
                <a:extLst>
                  <a:ext uri="{0D108BD9-81ED-4DB2-BD59-A6C34878D82A}">
                    <a16:rowId xmlns:a16="http://schemas.microsoft.com/office/drawing/2014/main" val="2386809582"/>
                  </a:ext>
                </a:extLst>
              </a:tr>
              <a:tr h="219495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DNAR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11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>
                          <a:effectLst/>
                        </a:rPr>
                        <a:t>22%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/>
                </a:tc>
                <a:extLst>
                  <a:ext uri="{0D108BD9-81ED-4DB2-BD59-A6C34878D82A}">
                    <a16:rowId xmlns:a16="http://schemas.microsoft.com/office/drawing/2014/main" val="3472289555"/>
                  </a:ext>
                </a:extLst>
              </a:tr>
              <a:tr h="219495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>
                          <a:effectLst/>
                        </a:rPr>
                        <a:t>Deceased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>
                          <a:effectLst/>
                        </a:rPr>
                        <a:t>8%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/>
                </a:tc>
                <a:extLst>
                  <a:ext uri="{0D108BD9-81ED-4DB2-BD59-A6C34878D82A}">
                    <a16:rowId xmlns:a16="http://schemas.microsoft.com/office/drawing/2014/main" val="2322167728"/>
                  </a:ext>
                </a:extLst>
              </a:tr>
              <a:tr h="219495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>
                          <a:effectLst/>
                        </a:rPr>
                        <a:t>Stayed in ICU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8%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/>
                </a:tc>
                <a:extLst>
                  <a:ext uri="{0D108BD9-81ED-4DB2-BD59-A6C34878D82A}">
                    <a16:rowId xmlns:a16="http://schemas.microsoft.com/office/drawing/2014/main" val="760708524"/>
                  </a:ext>
                </a:extLst>
              </a:tr>
              <a:tr h="219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>
                          <a:effectLst/>
                        </a:rPr>
                        <a:t>Total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>
                          <a:effectLst/>
                        </a:rPr>
                        <a:t>51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100%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/>
                </a:tc>
                <a:extLst>
                  <a:ext uri="{0D108BD9-81ED-4DB2-BD59-A6C34878D82A}">
                    <a16:rowId xmlns:a16="http://schemas.microsoft.com/office/drawing/2014/main" val="3789586183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1109947"/>
              </p:ext>
            </p:extLst>
          </p:nvPr>
        </p:nvGraphicFramePr>
        <p:xfrm>
          <a:off x="107503" y="5085184"/>
          <a:ext cx="8713787" cy="1224135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3600401">
                  <a:extLst>
                    <a:ext uri="{9D8B030D-6E8A-4147-A177-3AD203B41FA5}">
                      <a16:colId xmlns:a16="http://schemas.microsoft.com/office/drawing/2014/main" val="2712808676"/>
                    </a:ext>
                  </a:extLst>
                </a:gridCol>
                <a:gridCol w="5113386">
                  <a:extLst>
                    <a:ext uri="{9D8B030D-6E8A-4147-A177-3AD203B41FA5}">
                      <a16:colId xmlns:a16="http://schemas.microsoft.com/office/drawing/2014/main" val="2055240720"/>
                    </a:ext>
                  </a:extLst>
                </a:gridCol>
              </a:tblGrid>
              <a:tr h="40804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effectLst/>
                        </a:rPr>
                        <a:t>Average Length of Stay in ICU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>
                          <a:effectLst/>
                        </a:rPr>
                        <a:t>6  Days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50909567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effectLst/>
                        </a:rPr>
                        <a:t>RRT utilization </a:t>
                      </a:r>
                      <a:r>
                        <a:rPr lang="en-US" sz="1200" b="1" u="none" strike="noStrike" dirty="0" smtClean="0">
                          <a:effectLst/>
                        </a:rPr>
                        <a:t>average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effectLst/>
                        </a:rPr>
                        <a:t>258  Minutes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33199637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>
                          <a:effectLst/>
                        </a:rPr>
                        <a:t>Average of First Response Arrival Time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effectLst/>
                        </a:rPr>
                        <a:t>6  Minutes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05625712"/>
                  </a:ext>
                </a:extLst>
              </a:tr>
            </a:tbl>
          </a:graphicData>
        </a:graphic>
      </p:graphicFrame>
      <p:pic>
        <p:nvPicPr>
          <p:cNvPr id="6" name="Picture 5" descr="C:\Documents and Settings\f89933\Desktop\png-brandmark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1" y="131623"/>
            <a:ext cx="1224136" cy="83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73416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563" y="404664"/>
            <a:ext cx="7193806" cy="1152128"/>
          </a:xfrm>
        </p:spPr>
        <p:txBody>
          <a:bodyPr>
            <a:no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Rapid Response Team Utilization for Adult </a:t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Out-Patients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KACOLD by Units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rd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Q2024</a:t>
            </a:r>
            <a:b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hart1.xml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00348664"/>
              </p:ext>
            </p:extLst>
          </p:nvPr>
        </p:nvGraphicFramePr>
        <p:xfrm>
          <a:off x="690562" y="1733550"/>
          <a:ext cx="7762875" cy="42157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5" descr="C:\Documents and Settings\f89933\Desktop\png-brandmark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1" y="131623"/>
            <a:ext cx="1224136" cy="83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66002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6632"/>
            <a:ext cx="7668344" cy="1922925"/>
          </a:xfrm>
        </p:spPr>
        <p:txBody>
          <a:bodyPr>
            <a:no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Rapid Response Team Utilization for Adult</a:t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Out-Patients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KACOLD by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Units 23</a:t>
            </a:r>
            <a:r>
              <a:rPr lang="en-US" sz="28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rd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Q2024</a:t>
            </a:r>
            <a:b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hart2.xml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6439457"/>
              </p:ext>
            </p:extLst>
          </p:nvPr>
        </p:nvGraphicFramePr>
        <p:xfrm>
          <a:off x="233362" y="1733550"/>
          <a:ext cx="8677275" cy="42877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Picture 5" descr="C:\Documents and Settings\f89933\Desktop\png-brandmark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12361" y="131623"/>
            <a:ext cx="1224136" cy="83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43004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1592"/>
            <a:ext cx="7776864" cy="1087924"/>
          </a:xfrm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fontAlgn="base">
              <a:spcAft>
                <a:spcPct val="0"/>
              </a:spcAft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Rapid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Response Team Utilization and Outcomes  for Adult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Out-Patients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KACOLD 3</a:t>
            </a:r>
            <a:r>
              <a:rPr lang="en-US" sz="28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rd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Q2024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5FE3C3-7127-6F45-A446-B0B4CC0F1F32}"/>
              </a:ext>
            </a:extLst>
          </p:cNvPr>
          <p:cNvSpPr txBox="1"/>
          <p:nvPr/>
        </p:nvSpPr>
        <p:spPr>
          <a:xfrm>
            <a:off x="3086100" y="4648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9727021"/>
              </p:ext>
            </p:extLst>
          </p:nvPr>
        </p:nvGraphicFramePr>
        <p:xfrm>
          <a:off x="323528" y="1772816"/>
          <a:ext cx="8229599" cy="1097475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4807911">
                  <a:extLst>
                    <a:ext uri="{9D8B030D-6E8A-4147-A177-3AD203B41FA5}">
                      <a16:colId xmlns:a16="http://schemas.microsoft.com/office/drawing/2014/main" val="1531877428"/>
                    </a:ext>
                  </a:extLst>
                </a:gridCol>
                <a:gridCol w="1710844">
                  <a:extLst>
                    <a:ext uri="{9D8B030D-6E8A-4147-A177-3AD203B41FA5}">
                      <a16:colId xmlns:a16="http://schemas.microsoft.com/office/drawing/2014/main" val="3372092125"/>
                    </a:ext>
                  </a:extLst>
                </a:gridCol>
                <a:gridCol w="1710844">
                  <a:extLst>
                    <a:ext uri="{9D8B030D-6E8A-4147-A177-3AD203B41FA5}">
                      <a16:colId xmlns:a16="http://schemas.microsoft.com/office/drawing/2014/main" val="2109560057"/>
                    </a:ext>
                  </a:extLst>
                </a:gridCol>
              </a:tblGrid>
              <a:tr h="21949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>
                          <a:effectLst/>
                        </a:rPr>
                        <a:t>Outpatient Outcome</a:t>
                      </a:r>
                      <a:endParaRPr lang="en-US" sz="1200" b="1" i="0" u="none" strike="noStrike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>
                          <a:effectLst/>
                        </a:rPr>
                        <a:t>Number</a:t>
                      </a:r>
                      <a:endParaRPr lang="en-US" sz="1200" b="1" i="0" u="none" strike="noStrike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Percentage</a:t>
                      </a:r>
                      <a:endParaRPr lang="en-US" sz="12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/>
                </a:tc>
                <a:extLst>
                  <a:ext uri="{0D108BD9-81ED-4DB2-BD59-A6C34878D82A}">
                    <a16:rowId xmlns:a16="http://schemas.microsoft.com/office/drawing/2014/main" val="3885018921"/>
                  </a:ext>
                </a:extLst>
              </a:tr>
              <a:tr h="219495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>
                          <a:effectLst/>
                        </a:rPr>
                        <a:t>Transferred to DEM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>
                          <a:effectLst/>
                        </a:rPr>
                        <a:t>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>
                          <a:effectLst/>
                        </a:rPr>
                        <a:t>82%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/>
                </a:tc>
                <a:extLst>
                  <a:ext uri="{0D108BD9-81ED-4DB2-BD59-A6C34878D82A}">
                    <a16:rowId xmlns:a16="http://schemas.microsoft.com/office/drawing/2014/main" val="133407370"/>
                  </a:ext>
                </a:extLst>
              </a:tr>
              <a:tr h="219495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>
                          <a:effectLst/>
                        </a:rPr>
                        <a:t>Decision to Transfer Pt to ICU/CHDU, Actual Transfer to ICU/CHDU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>
                          <a:effectLst/>
                        </a:rPr>
                        <a:t>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>
                          <a:effectLst/>
                        </a:rPr>
                        <a:t>9%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/>
                </a:tc>
                <a:extLst>
                  <a:ext uri="{0D108BD9-81ED-4DB2-BD59-A6C34878D82A}">
                    <a16:rowId xmlns:a16="http://schemas.microsoft.com/office/drawing/2014/main" val="3639506617"/>
                  </a:ext>
                </a:extLst>
              </a:tr>
              <a:tr h="219495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>
                          <a:effectLst/>
                        </a:rPr>
                        <a:t>Stayed in Location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>
                          <a:effectLst/>
                        </a:rPr>
                        <a:t>4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>
                          <a:effectLst/>
                        </a:rPr>
                        <a:t>9%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/>
                </a:tc>
                <a:extLst>
                  <a:ext uri="{0D108BD9-81ED-4DB2-BD59-A6C34878D82A}">
                    <a16:rowId xmlns:a16="http://schemas.microsoft.com/office/drawing/2014/main" val="3306273869"/>
                  </a:ext>
                </a:extLst>
              </a:tr>
              <a:tr h="219495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>
                          <a:effectLst/>
                        </a:rPr>
                        <a:t>Total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>
                          <a:effectLst/>
                        </a:rPr>
                        <a:t>14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100%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/>
                </a:tc>
                <a:extLst>
                  <a:ext uri="{0D108BD9-81ED-4DB2-BD59-A6C34878D82A}">
                    <a16:rowId xmlns:a16="http://schemas.microsoft.com/office/drawing/2014/main" val="357224649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8823560"/>
              </p:ext>
            </p:extLst>
          </p:nvPr>
        </p:nvGraphicFramePr>
        <p:xfrm>
          <a:off x="323527" y="3292951"/>
          <a:ext cx="8229599" cy="658485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4690864">
                  <a:extLst>
                    <a:ext uri="{9D8B030D-6E8A-4147-A177-3AD203B41FA5}">
                      <a16:colId xmlns:a16="http://schemas.microsoft.com/office/drawing/2014/main" val="249911395"/>
                    </a:ext>
                  </a:extLst>
                </a:gridCol>
                <a:gridCol w="1827891">
                  <a:extLst>
                    <a:ext uri="{9D8B030D-6E8A-4147-A177-3AD203B41FA5}">
                      <a16:colId xmlns:a16="http://schemas.microsoft.com/office/drawing/2014/main" val="222093572"/>
                    </a:ext>
                  </a:extLst>
                </a:gridCol>
                <a:gridCol w="1710844">
                  <a:extLst>
                    <a:ext uri="{9D8B030D-6E8A-4147-A177-3AD203B41FA5}">
                      <a16:colId xmlns:a16="http://schemas.microsoft.com/office/drawing/2014/main" val="1145172839"/>
                    </a:ext>
                  </a:extLst>
                </a:gridCol>
              </a:tblGrid>
              <a:tr h="21949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28 Day Outcome</a:t>
                      </a:r>
                      <a:endParaRPr lang="en-US" sz="12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>
                          <a:effectLst/>
                        </a:rPr>
                        <a:t>Number</a:t>
                      </a:r>
                      <a:endParaRPr lang="en-US" sz="1200" b="1" i="0" u="none" strike="noStrike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Percentage</a:t>
                      </a:r>
                      <a:endParaRPr lang="en-US" sz="12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/>
                </a:tc>
                <a:extLst>
                  <a:ext uri="{0D108BD9-81ED-4DB2-BD59-A6C34878D82A}">
                    <a16:rowId xmlns:a16="http://schemas.microsoft.com/office/drawing/2014/main" val="946202177"/>
                  </a:ext>
                </a:extLst>
              </a:tr>
              <a:tr h="219495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>
                          <a:effectLst/>
                        </a:rPr>
                        <a:t>DNAR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>
                          <a:effectLst/>
                        </a:rPr>
                        <a:t>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>
                          <a:effectLst/>
                        </a:rPr>
                        <a:t>100%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/>
                </a:tc>
                <a:extLst>
                  <a:ext uri="{0D108BD9-81ED-4DB2-BD59-A6C34878D82A}">
                    <a16:rowId xmlns:a16="http://schemas.microsoft.com/office/drawing/2014/main" val="1589474328"/>
                  </a:ext>
                </a:extLst>
              </a:tr>
              <a:tr h="219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>
                          <a:effectLst/>
                        </a:rPr>
                        <a:t>Total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>
                          <a:effectLst/>
                        </a:rPr>
                        <a:t>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100%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/>
                </a:tc>
                <a:extLst>
                  <a:ext uri="{0D108BD9-81ED-4DB2-BD59-A6C34878D82A}">
                    <a16:rowId xmlns:a16="http://schemas.microsoft.com/office/drawing/2014/main" val="2520757886"/>
                  </a:ext>
                </a:extLst>
              </a:tr>
            </a:tbl>
          </a:graphicData>
        </a:graphic>
      </p:graphicFrame>
      <p:pic>
        <p:nvPicPr>
          <p:cNvPr id="8" name="Picture 5" descr="C:\Documents and Settings\f89933\Desktop\png-brandmark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1" y="131623"/>
            <a:ext cx="1224136" cy="83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38760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4704"/>
            <a:ext cx="9144000" cy="5400600"/>
          </a:xfrm>
        </p:spPr>
        <p:txBody>
          <a:bodyPr>
            <a:noAutofit/>
          </a:bodyPr>
          <a:lstStyle/>
          <a:p>
            <a:r>
              <a:rPr lang="en-US" sz="6600" b="1" dirty="0" smtClean="0">
                <a:latin typeface="Candara" panose="020E0502030303020204" pitchFamily="34" charset="0"/>
                <a:cs typeface="Arabic Typesetting" panose="03020402040406030203" pitchFamily="66" charset="-78"/>
              </a:rPr>
              <a:t> East-wing In-Patients </a:t>
            </a:r>
            <a:r>
              <a:rPr lang="en-US" sz="6600" b="1" dirty="0">
                <a:latin typeface="Candara" panose="020E0502030303020204" pitchFamily="34" charset="0"/>
                <a:cs typeface="Arabic Typesetting" panose="03020402040406030203" pitchFamily="66" charset="-78"/>
              </a:rPr>
              <a:t/>
            </a:r>
            <a:br>
              <a:rPr lang="en-US" sz="6600" b="1" dirty="0">
                <a:latin typeface="Candara" panose="020E0502030303020204" pitchFamily="34" charset="0"/>
                <a:cs typeface="Arabic Typesetting" panose="03020402040406030203" pitchFamily="66" charset="-78"/>
              </a:rPr>
            </a:br>
            <a:r>
              <a:rPr lang="en-US" sz="6600" b="1" dirty="0" smtClean="0">
                <a:latin typeface="Candara" panose="020E0502030303020204" pitchFamily="34" charset="0"/>
                <a:cs typeface="Arabic Typesetting" panose="03020402040406030203" pitchFamily="66" charset="-78"/>
              </a:rPr>
              <a:t>Adult 3</a:t>
            </a:r>
            <a:r>
              <a:rPr lang="en-US" sz="6600" b="1" baseline="30000" dirty="0" smtClean="0">
                <a:latin typeface="Candara" panose="020E0502030303020204" pitchFamily="34" charset="0"/>
                <a:cs typeface="Arabic Typesetting" panose="03020402040406030203" pitchFamily="66" charset="-78"/>
              </a:rPr>
              <a:t>rd</a:t>
            </a:r>
            <a:r>
              <a:rPr lang="en-US" sz="6600" b="1" dirty="0" smtClean="0">
                <a:latin typeface="Candara" panose="020E0502030303020204" pitchFamily="34" charset="0"/>
                <a:cs typeface="Arabic Typesetting" panose="03020402040406030203" pitchFamily="66" charset="-78"/>
              </a:rPr>
              <a:t>  Q2024</a:t>
            </a:r>
            <a:endParaRPr lang="en-US" sz="6600" b="1" dirty="0">
              <a:latin typeface="Candara" panose="020E0502030303020204" pitchFamily="34" charset="0"/>
              <a:cs typeface="Arabic Typesetting" panose="03020402040406030203" pitchFamily="66" charset="-78"/>
            </a:endParaRPr>
          </a:p>
        </p:txBody>
      </p:sp>
      <p:pic>
        <p:nvPicPr>
          <p:cNvPr id="3" name="Picture 5" descr="C:\Documents and Settings\f89933\Desktop\png-brandmark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2361" y="131623"/>
            <a:ext cx="1224136" cy="83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63679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07504" y="260648"/>
            <a:ext cx="78123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Rapid Response Team Utilization for Adult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In-Patients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in East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Wing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3</a:t>
            </a:r>
            <a:r>
              <a:rPr kumimoji="0" lang="en-US" sz="2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rd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2800" noProof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Q2024</a:t>
            </a:r>
          </a:p>
        </p:txBody>
      </p:sp>
      <p:graphicFrame>
        <p:nvGraphicFramePr>
          <p:cNvPr id="5" name="chart1.xml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3116165"/>
              </p:ext>
            </p:extLst>
          </p:nvPr>
        </p:nvGraphicFramePr>
        <p:xfrm>
          <a:off x="690562" y="1733550"/>
          <a:ext cx="8057902" cy="43597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5" descr="C:\Documents and Settings\f89933\Desktop\png-brandmark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1" y="131623"/>
            <a:ext cx="1224136" cy="83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21294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360040"/>
          </a:xfrm>
        </p:spPr>
        <p:txBody>
          <a:bodyPr>
            <a:noAutofit/>
          </a:bodyPr>
          <a:lstStyle/>
          <a:p>
            <a:pPr lvl="0" fontAlgn="base">
              <a:spcAft>
                <a:spcPct val="0"/>
              </a:spcAft>
            </a:pPr>
            <a:r>
              <a:rPr lang="en-US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Rapid Response Team Utilization Versus </a:t>
            </a:r>
            <a:r>
              <a:rPr lang="en-US" sz="2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ADULT </a:t>
            </a:r>
            <a:r>
              <a:rPr lang="en-US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en-US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en-US" sz="2400" b="1" u="sng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In-Patients</a:t>
            </a:r>
            <a:r>
              <a:rPr lang="en-US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Codes by Quarters </a:t>
            </a:r>
            <a:r>
              <a:rPr lang="en-US" sz="2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for 3</a:t>
            </a:r>
            <a:r>
              <a:rPr lang="en-US" sz="2400" b="1" baseline="30000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rd</a:t>
            </a:r>
            <a:r>
              <a:rPr lang="en-US" sz="2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en-US" sz="2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en-US" sz="2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2024</a:t>
            </a:r>
            <a:r>
              <a:rPr lang="en-US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en-US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en-US" sz="2400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100-000003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4658066"/>
              </p:ext>
            </p:extLst>
          </p:nvPr>
        </p:nvGraphicFramePr>
        <p:xfrm>
          <a:off x="35496" y="1052736"/>
          <a:ext cx="9001000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5" descr="C:\Documents and Settings\f89933\Desktop\png-brandmark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1" y="131623"/>
            <a:ext cx="1224136" cy="83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69452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33362" y="208008"/>
            <a:ext cx="8100392" cy="1094824"/>
          </a:xfrm>
        </p:spPr>
        <p:txBody>
          <a:bodyPr>
            <a:noAutofit/>
          </a:bodyPr>
          <a:lstStyle/>
          <a:p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Rapid Response Team Utilization for Adult</a:t>
            </a:r>
            <a:b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In-Patients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East Wing by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Units 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rd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Q2024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chart2.xml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9003151"/>
              </p:ext>
            </p:extLst>
          </p:nvPr>
        </p:nvGraphicFramePr>
        <p:xfrm>
          <a:off x="179513" y="1268760"/>
          <a:ext cx="8640960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2.xml"/>
          <p:cNvGraphicFramePr>
            <a:graphicFrameLocks/>
          </p:cNvGraphicFramePr>
          <p:nvPr/>
        </p:nvGraphicFramePr>
        <p:xfrm>
          <a:off x="233362" y="1733550"/>
          <a:ext cx="8677275" cy="3390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7" name="Picture 5" descr="C:\Documents and Settings\f89933\Desktop\png-brandmark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12361" y="131623"/>
            <a:ext cx="1224136" cy="83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16126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549919" y="407487"/>
            <a:ext cx="7263614" cy="954107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Rapid Response Team Utilization and Outcomes for Adult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In-Patients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in East Wing </a:t>
            </a:r>
            <a:r>
              <a:rPr lang="en-US" sz="2800" noProof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aseline="30000" noProof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rd</a:t>
            </a:r>
            <a:r>
              <a:rPr lang="en-US" sz="2800" noProof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2024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5392127"/>
              </p:ext>
            </p:extLst>
          </p:nvPr>
        </p:nvGraphicFramePr>
        <p:xfrm>
          <a:off x="539552" y="1628800"/>
          <a:ext cx="8229600" cy="113994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4248472">
                  <a:extLst>
                    <a:ext uri="{9D8B030D-6E8A-4147-A177-3AD203B41FA5}">
                      <a16:colId xmlns:a16="http://schemas.microsoft.com/office/drawing/2014/main" val="1245702661"/>
                    </a:ext>
                  </a:extLst>
                </a:gridCol>
                <a:gridCol w="1715796">
                  <a:extLst>
                    <a:ext uri="{9D8B030D-6E8A-4147-A177-3AD203B41FA5}">
                      <a16:colId xmlns:a16="http://schemas.microsoft.com/office/drawing/2014/main" val="381922233"/>
                    </a:ext>
                  </a:extLst>
                </a:gridCol>
                <a:gridCol w="2265332">
                  <a:extLst>
                    <a:ext uri="{9D8B030D-6E8A-4147-A177-3AD203B41FA5}">
                      <a16:colId xmlns:a16="http://schemas.microsoft.com/office/drawing/2014/main" val="659348887"/>
                    </a:ext>
                  </a:extLst>
                </a:gridCol>
              </a:tblGrid>
              <a:tr h="17777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Inpatient Outcome</a:t>
                      </a:r>
                      <a:endParaRPr lang="en-US" sz="12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11" marR="7111" marT="711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>
                          <a:effectLst/>
                        </a:rPr>
                        <a:t>Number</a:t>
                      </a:r>
                      <a:endParaRPr lang="en-US" sz="1200" b="1" i="0" u="none" strike="noStrike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11" marR="7111" marT="711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Percentage</a:t>
                      </a:r>
                      <a:endParaRPr lang="en-US" sz="12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11" marR="7111" marT="7111" marB="0"/>
                </a:tc>
                <a:extLst>
                  <a:ext uri="{0D108BD9-81ED-4DB2-BD59-A6C34878D82A}">
                    <a16:rowId xmlns:a16="http://schemas.microsoft.com/office/drawing/2014/main" val="3218031631"/>
                  </a:ext>
                </a:extLst>
              </a:tr>
              <a:tr h="177771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Stayed in Room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11" marR="7111" marT="711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>
                          <a:effectLst/>
                        </a:rPr>
                        <a:t>93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11" marR="7111" marT="711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>
                          <a:effectLst/>
                        </a:rPr>
                        <a:t>73%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11" marR="7111" marT="7111" marB="0"/>
                </a:tc>
                <a:extLst>
                  <a:ext uri="{0D108BD9-81ED-4DB2-BD59-A6C34878D82A}">
                    <a16:rowId xmlns:a16="http://schemas.microsoft.com/office/drawing/2014/main" val="926247837"/>
                  </a:ext>
                </a:extLst>
              </a:tr>
              <a:tr h="177771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Decision to Transfer Pt to ICU/CHDU, Actual Transfer to ICU/CHDU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11" marR="7111" marT="711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>
                          <a:effectLst/>
                        </a:rPr>
                        <a:t>29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11" marR="7111" marT="711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>
                          <a:effectLst/>
                        </a:rPr>
                        <a:t>23%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11" marR="7111" marT="7111" marB="0"/>
                </a:tc>
                <a:extLst>
                  <a:ext uri="{0D108BD9-81ED-4DB2-BD59-A6C34878D82A}">
                    <a16:rowId xmlns:a16="http://schemas.microsoft.com/office/drawing/2014/main" val="3521876483"/>
                  </a:ext>
                </a:extLst>
              </a:tr>
              <a:tr h="177771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Stayed in Room, DNAR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11" marR="7111" marT="711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>
                          <a:effectLst/>
                        </a:rPr>
                        <a:t>5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11" marR="7111" marT="711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>
                          <a:effectLst/>
                        </a:rPr>
                        <a:t>4%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11" marR="7111" marT="7111" marB="0"/>
                </a:tc>
                <a:extLst>
                  <a:ext uri="{0D108BD9-81ED-4DB2-BD59-A6C34878D82A}">
                    <a16:rowId xmlns:a16="http://schemas.microsoft.com/office/drawing/2014/main" val="3937833803"/>
                  </a:ext>
                </a:extLst>
              </a:tr>
              <a:tr h="177771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Decision to Transfer Pt to ICU/CHDU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11" marR="7111" marT="711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11" marR="7111" marT="711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>
                          <a:effectLst/>
                        </a:rPr>
                        <a:t>1%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11" marR="7111" marT="7111" marB="0"/>
                </a:tc>
                <a:extLst>
                  <a:ext uri="{0D108BD9-81ED-4DB2-BD59-A6C34878D82A}">
                    <a16:rowId xmlns:a16="http://schemas.microsoft.com/office/drawing/2014/main" val="4137962372"/>
                  </a:ext>
                </a:extLst>
              </a:tr>
              <a:tr h="177771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Total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11" marR="7111" marT="711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128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11" marR="7111" marT="711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100%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11" marR="7111" marT="7111" marB="0"/>
                </a:tc>
                <a:extLst>
                  <a:ext uri="{0D108BD9-81ED-4DB2-BD59-A6C34878D82A}">
                    <a16:rowId xmlns:a16="http://schemas.microsoft.com/office/drawing/2014/main" val="3084154840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3854344"/>
              </p:ext>
            </p:extLst>
          </p:nvPr>
        </p:nvGraphicFramePr>
        <p:xfrm>
          <a:off x="539552" y="3068960"/>
          <a:ext cx="8229599" cy="131697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710844">
                  <a:extLst>
                    <a:ext uri="{9D8B030D-6E8A-4147-A177-3AD203B41FA5}">
                      <a16:colId xmlns:a16="http://schemas.microsoft.com/office/drawing/2014/main" val="3071261247"/>
                    </a:ext>
                  </a:extLst>
                </a:gridCol>
                <a:gridCol w="1710844">
                  <a:extLst>
                    <a:ext uri="{9D8B030D-6E8A-4147-A177-3AD203B41FA5}">
                      <a16:colId xmlns:a16="http://schemas.microsoft.com/office/drawing/2014/main" val="3572760286"/>
                    </a:ext>
                  </a:extLst>
                </a:gridCol>
                <a:gridCol w="4807911">
                  <a:extLst>
                    <a:ext uri="{9D8B030D-6E8A-4147-A177-3AD203B41FA5}">
                      <a16:colId xmlns:a16="http://schemas.microsoft.com/office/drawing/2014/main" val="1547358479"/>
                    </a:ext>
                  </a:extLst>
                </a:gridCol>
              </a:tblGrid>
              <a:tr h="21949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28 Day Outcome</a:t>
                      </a:r>
                      <a:endParaRPr lang="en-US" sz="12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>
                          <a:effectLst/>
                        </a:rPr>
                        <a:t>Number</a:t>
                      </a:r>
                      <a:endParaRPr lang="en-US" sz="1200" b="1" i="0" u="none" strike="noStrike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Percentage</a:t>
                      </a:r>
                      <a:endParaRPr lang="en-US" sz="12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/>
                </a:tc>
                <a:extLst>
                  <a:ext uri="{0D108BD9-81ED-4DB2-BD59-A6C34878D82A}">
                    <a16:rowId xmlns:a16="http://schemas.microsoft.com/office/drawing/2014/main" val="2095126326"/>
                  </a:ext>
                </a:extLst>
              </a:tr>
              <a:tr h="219495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Transferred to 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>
                          <a:effectLst/>
                        </a:rPr>
                        <a:t>20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>
                          <a:effectLst/>
                        </a:rPr>
                        <a:t>69%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/>
                </a:tc>
                <a:extLst>
                  <a:ext uri="{0D108BD9-81ED-4DB2-BD59-A6C34878D82A}">
                    <a16:rowId xmlns:a16="http://schemas.microsoft.com/office/drawing/2014/main" val="1261688240"/>
                  </a:ext>
                </a:extLst>
              </a:tr>
              <a:tr h="219495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DNAR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>
                          <a:effectLst/>
                        </a:rPr>
                        <a:t>6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>
                          <a:effectLst/>
                        </a:rPr>
                        <a:t>21%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/>
                </a:tc>
                <a:extLst>
                  <a:ext uri="{0D108BD9-81ED-4DB2-BD59-A6C34878D82A}">
                    <a16:rowId xmlns:a16="http://schemas.microsoft.com/office/drawing/2014/main" val="2591403261"/>
                  </a:ext>
                </a:extLst>
              </a:tr>
              <a:tr h="219495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Deceased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>
                          <a:effectLst/>
                        </a:rPr>
                        <a:t>7%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/>
                </a:tc>
                <a:extLst>
                  <a:ext uri="{0D108BD9-81ED-4DB2-BD59-A6C34878D82A}">
                    <a16:rowId xmlns:a16="http://schemas.microsoft.com/office/drawing/2014/main" val="28760552"/>
                  </a:ext>
                </a:extLst>
              </a:tr>
              <a:tr h="219495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>
                          <a:effectLst/>
                        </a:rPr>
                        <a:t>Stayed in ICU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3%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/>
                </a:tc>
                <a:extLst>
                  <a:ext uri="{0D108BD9-81ED-4DB2-BD59-A6C34878D82A}">
                    <a16:rowId xmlns:a16="http://schemas.microsoft.com/office/drawing/2014/main" val="86604086"/>
                  </a:ext>
                </a:extLst>
              </a:tr>
              <a:tr h="219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>
                          <a:effectLst/>
                        </a:rPr>
                        <a:t>Total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29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100%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/>
                </a:tc>
                <a:extLst>
                  <a:ext uri="{0D108BD9-81ED-4DB2-BD59-A6C34878D82A}">
                    <a16:rowId xmlns:a16="http://schemas.microsoft.com/office/drawing/2014/main" val="322110681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8822825"/>
              </p:ext>
            </p:extLst>
          </p:nvPr>
        </p:nvGraphicFramePr>
        <p:xfrm>
          <a:off x="539551" y="4653136"/>
          <a:ext cx="8229599" cy="714375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3456385">
                  <a:extLst>
                    <a:ext uri="{9D8B030D-6E8A-4147-A177-3AD203B41FA5}">
                      <a16:colId xmlns:a16="http://schemas.microsoft.com/office/drawing/2014/main" val="3834286223"/>
                    </a:ext>
                  </a:extLst>
                </a:gridCol>
                <a:gridCol w="4773214">
                  <a:extLst>
                    <a:ext uri="{9D8B030D-6E8A-4147-A177-3AD203B41FA5}">
                      <a16:colId xmlns:a16="http://schemas.microsoft.com/office/drawing/2014/main" val="2176076269"/>
                    </a:ext>
                  </a:extLst>
                </a:gridCol>
              </a:tblGrid>
              <a:tr h="2381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effectLst/>
                        </a:rPr>
                        <a:t>Average Length of Stay in ICU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>
                          <a:effectLst/>
                        </a:rPr>
                        <a:t>6  Days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8176265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effectLst/>
                        </a:rPr>
                        <a:t>RRT utilization </a:t>
                      </a:r>
                      <a:r>
                        <a:rPr lang="en-US" sz="1200" b="1" u="none" strike="noStrike" dirty="0" smtClean="0">
                          <a:effectLst/>
                        </a:rPr>
                        <a:t>average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>
                          <a:effectLst/>
                        </a:rPr>
                        <a:t>251  Minutes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60066728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effectLst/>
                        </a:rPr>
                        <a:t>Average of First Response Arrival Time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effectLst/>
                        </a:rPr>
                        <a:t>5  Minutes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07115009"/>
                  </a:ext>
                </a:extLst>
              </a:tr>
            </a:tbl>
          </a:graphicData>
        </a:graphic>
      </p:graphicFrame>
      <p:pic>
        <p:nvPicPr>
          <p:cNvPr id="6" name="Picture 5" descr="C:\Documents and Settings\f89933\Desktop\png-brandmark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1" y="131623"/>
            <a:ext cx="1224136" cy="83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6834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764704"/>
            <a:ext cx="9144000" cy="5400600"/>
          </a:xfrm>
        </p:spPr>
        <p:txBody>
          <a:bodyPr>
            <a:noAutofit/>
          </a:bodyPr>
          <a:lstStyle/>
          <a:p>
            <a:r>
              <a:rPr lang="en-US" sz="6600" b="1" dirty="0">
                <a:latin typeface="Candara" panose="020E0502030303020204" pitchFamily="34" charset="0"/>
                <a:cs typeface="Arabic Typesetting" panose="03020402040406030203" pitchFamily="66" charset="-78"/>
              </a:rPr>
              <a:t>Pediatric In/Out-Patients </a:t>
            </a:r>
            <a:br>
              <a:rPr lang="en-US" sz="6600" b="1" dirty="0">
                <a:latin typeface="Candara" panose="020E0502030303020204" pitchFamily="34" charset="0"/>
                <a:cs typeface="Arabic Typesetting" panose="03020402040406030203" pitchFamily="66" charset="-78"/>
              </a:rPr>
            </a:br>
            <a:r>
              <a:rPr lang="en-US" sz="6600" b="1" dirty="0">
                <a:latin typeface="Candara" panose="020E0502030303020204" pitchFamily="34" charset="0"/>
                <a:cs typeface="Arabic Typesetting" panose="03020402040406030203" pitchFamily="66" charset="-78"/>
              </a:rPr>
              <a:t>in Main Building</a:t>
            </a:r>
            <a:br>
              <a:rPr lang="en-US" sz="6600" b="1" dirty="0">
                <a:latin typeface="Candara" panose="020E0502030303020204" pitchFamily="34" charset="0"/>
                <a:cs typeface="Arabic Typesetting" panose="03020402040406030203" pitchFamily="66" charset="-78"/>
              </a:rPr>
            </a:br>
            <a:r>
              <a:rPr lang="en-US" sz="6600" b="1" baseline="30000" dirty="0" smtClean="0">
                <a:latin typeface="Candara" panose="020E0502030303020204" pitchFamily="34" charset="0"/>
                <a:cs typeface="Arabic Typesetting" panose="03020402040406030203" pitchFamily="66" charset="-78"/>
              </a:rPr>
              <a:t>3rd</a:t>
            </a:r>
            <a:r>
              <a:rPr lang="en-US" sz="6600" b="1" dirty="0" smtClean="0">
                <a:latin typeface="Candara" panose="020E0502030303020204" pitchFamily="34" charset="0"/>
                <a:cs typeface="Arabic Typesetting" panose="03020402040406030203" pitchFamily="66" charset="-78"/>
              </a:rPr>
              <a:t> Q 2024</a:t>
            </a:r>
            <a:endParaRPr lang="en-US" sz="6600" b="1" dirty="0">
              <a:latin typeface="Candara" panose="020E0502030303020204" pitchFamily="34" charset="0"/>
              <a:cs typeface="Arabic Typesetting" panose="03020402040406030203" pitchFamily="66" charset="-78"/>
            </a:endParaRPr>
          </a:p>
        </p:txBody>
      </p:sp>
      <p:pic>
        <p:nvPicPr>
          <p:cNvPr id="3" name="Picture 5" descr="C:\Documents and Settings\f89933\Desktop\png-brandmark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2361" y="131623"/>
            <a:ext cx="1224136" cy="83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00841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99592" y="242645"/>
            <a:ext cx="75608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Rapid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Response Team Utilization for Pediatric </a:t>
            </a:r>
          </a:p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In-Patients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Main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Building 3</a:t>
            </a:r>
            <a:r>
              <a:rPr lang="en-US" sz="28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rd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Q 2024</a:t>
            </a:r>
          </a:p>
        </p:txBody>
      </p:sp>
      <p:graphicFrame>
        <p:nvGraphicFramePr>
          <p:cNvPr id="6" name="chart1.xml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8228149"/>
              </p:ext>
            </p:extLst>
          </p:nvPr>
        </p:nvGraphicFramePr>
        <p:xfrm>
          <a:off x="179512" y="1196752"/>
          <a:ext cx="8640960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7953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611560" y="116632"/>
            <a:ext cx="720080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Rapid Response Team Utilization for Pediatric </a:t>
            </a:r>
          </a:p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In-Patients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Main Building by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Units 3rd Q2024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chart2.xml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6107746"/>
              </p:ext>
            </p:extLst>
          </p:nvPr>
        </p:nvGraphicFramePr>
        <p:xfrm>
          <a:off x="233362" y="1733550"/>
          <a:ext cx="8677275" cy="39276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5" descr="C:\Documents and Settings\f89933\Desktop\png-brandmark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1" y="131623"/>
            <a:ext cx="1224136" cy="83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35162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39552" y="-98811"/>
            <a:ext cx="7344816" cy="2246769"/>
          </a:xfrm>
          <a:noFill/>
        </p:spPr>
        <p:txBody>
          <a:bodyPr wrap="square" rtlCol="0">
            <a:spAutoFit/>
          </a:bodyPr>
          <a:lstStyle/>
          <a:p>
            <a:pPr fontAlgn="base">
              <a:spcAft>
                <a:spcPct val="0"/>
              </a:spcAft>
            </a:pPr>
            <a:r>
              <a:rPr lang="en-US" sz="2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Rapid Response Team Utilization  and Outcomes  for Pediatric </a:t>
            </a:r>
            <a:r>
              <a:rPr lang="en-US" sz="2800" b="1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In-Patients</a:t>
            </a:r>
            <a:r>
              <a:rPr lang="en-US" sz="28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in Main </a:t>
            </a:r>
            <a:r>
              <a:rPr lang="en-US" sz="28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Building 3rd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 2024</a:t>
            </a:r>
            <a:r>
              <a:rPr lang="en-US" sz="2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en-US" sz="2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en-US" sz="28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2980056"/>
              </p:ext>
            </p:extLst>
          </p:nvPr>
        </p:nvGraphicFramePr>
        <p:xfrm>
          <a:off x="467544" y="1700808"/>
          <a:ext cx="8229600" cy="781562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4727520">
                  <a:extLst>
                    <a:ext uri="{9D8B030D-6E8A-4147-A177-3AD203B41FA5}">
                      <a16:colId xmlns:a16="http://schemas.microsoft.com/office/drawing/2014/main" val="2834423623"/>
                    </a:ext>
                  </a:extLst>
                </a:gridCol>
                <a:gridCol w="1671578">
                  <a:extLst>
                    <a:ext uri="{9D8B030D-6E8A-4147-A177-3AD203B41FA5}">
                      <a16:colId xmlns:a16="http://schemas.microsoft.com/office/drawing/2014/main" val="1118980623"/>
                    </a:ext>
                  </a:extLst>
                </a:gridCol>
                <a:gridCol w="1830502">
                  <a:extLst>
                    <a:ext uri="{9D8B030D-6E8A-4147-A177-3AD203B41FA5}">
                      <a16:colId xmlns:a16="http://schemas.microsoft.com/office/drawing/2014/main" val="1239680254"/>
                    </a:ext>
                  </a:extLst>
                </a:gridCol>
              </a:tblGrid>
              <a:tr h="21568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Inpatient Outcome</a:t>
                      </a:r>
                      <a:endParaRPr lang="en-US" sz="12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47" marR="5747" marT="574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>
                          <a:effectLst/>
                        </a:rPr>
                        <a:t>Number</a:t>
                      </a:r>
                      <a:endParaRPr lang="en-US" sz="1200" b="1" i="0" u="none" strike="noStrike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47" marR="5747" marT="574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 dirty="0">
                          <a:effectLst/>
                        </a:rPr>
                        <a:t>Percentage</a:t>
                      </a:r>
                      <a:endParaRPr lang="en-US" sz="12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47" marR="5747" marT="5747" marB="0"/>
                </a:tc>
                <a:extLst>
                  <a:ext uri="{0D108BD9-81ED-4DB2-BD59-A6C34878D82A}">
                    <a16:rowId xmlns:a16="http://schemas.microsoft.com/office/drawing/2014/main" val="685123350"/>
                  </a:ext>
                </a:extLst>
              </a:tr>
              <a:tr h="143673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Stayed in Room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47" marR="5747" marT="574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80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47" marR="5747" marT="574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71%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47" marR="5747" marT="5747" marB="0"/>
                </a:tc>
                <a:extLst>
                  <a:ext uri="{0D108BD9-81ED-4DB2-BD59-A6C34878D82A}">
                    <a16:rowId xmlns:a16="http://schemas.microsoft.com/office/drawing/2014/main" val="833173308"/>
                  </a:ext>
                </a:extLst>
              </a:tr>
              <a:tr h="143673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Decision to Transfer Pt to ICU/CHDU, Actual Transfer to ICU/CHDU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47" marR="5747" marT="574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32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47" marR="5747" marT="574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 smtClean="0">
                          <a:effectLst/>
                        </a:rPr>
                        <a:t>29%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47" marR="5747" marT="5747" marB="0"/>
                </a:tc>
                <a:extLst>
                  <a:ext uri="{0D108BD9-81ED-4DB2-BD59-A6C34878D82A}">
                    <a16:rowId xmlns:a16="http://schemas.microsoft.com/office/drawing/2014/main" val="2456251988"/>
                  </a:ext>
                </a:extLst>
              </a:tr>
              <a:tr h="143673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Total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47" marR="5747" marT="574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112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47" marR="5747" marT="574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100%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47" marR="5747" marT="5747" marB="0"/>
                </a:tc>
                <a:extLst>
                  <a:ext uri="{0D108BD9-81ED-4DB2-BD59-A6C34878D82A}">
                    <a16:rowId xmlns:a16="http://schemas.microsoft.com/office/drawing/2014/main" val="2742720306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7543246"/>
              </p:ext>
            </p:extLst>
          </p:nvPr>
        </p:nvGraphicFramePr>
        <p:xfrm>
          <a:off x="467544" y="2962634"/>
          <a:ext cx="8229599" cy="753684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591825">
                  <a:extLst>
                    <a:ext uri="{9D8B030D-6E8A-4147-A177-3AD203B41FA5}">
                      <a16:colId xmlns:a16="http://schemas.microsoft.com/office/drawing/2014/main" val="3923229562"/>
                    </a:ext>
                  </a:extLst>
                </a:gridCol>
                <a:gridCol w="1079927">
                  <a:extLst>
                    <a:ext uri="{9D8B030D-6E8A-4147-A177-3AD203B41FA5}">
                      <a16:colId xmlns:a16="http://schemas.microsoft.com/office/drawing/2014/main" val="2564423448"/>
                    </a:ext>
                  </a:extLst>
                </a:gridCol>
                <a:gridCol w="4557847">
                  <a:extLst>
                    <a:ext uri="{9D8B030D-6E8A-4147-A177-3AD203B41FA5}">
                      <a16:colId xmlns:a16="http://schemas.microsoft.com/office/drawing/2014/main" val="1917034346"/>
                    </a:ext>
                  </a:extLst>
                </a:gridCol>
              </a:tblGrid>
              <a:tr h="13851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28 Day Outcome</a:t>
                      </a:r>
                      <a:endParaRPr lang="en-US" sz="12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41" marR="5541" marT="55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Number</a:t>
                      </a:r>
                      <a:endParaRPr lang="en-US" sz="12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41" marR="5541" marT="55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Percentage</a:t>
                      </a:r>
                      <a:endParaRPr lang="en-US" sz="12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41" marR="5541" marT="5541" marB="0"/>
                </a:tc>
                <a:extLst>
                  <a:ext uri="{0D108BD9-81ED-4DB2-BD59-A6C34878D82A}">
                    <a16:rowId xmlns:a16="http://schemas.microsoft.com/office/drawing/2014/main" val="2287769209"/>
                  </a:ext>
                </a:extLst>
              </a:tr>
              <a:tr h="138514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Transferred to 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41" marR="5541" marT="55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28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41" marR="5541" marT="55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>
                          <a:effectLst/>
                        </a:rPr>
                        <a:t>87%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41" marR="5541" marT="5541" marB="0"/>
                </a:tc>
                <a:extLst>
                  <a:ext uri="{0D108BD9-81ED-4DB2-BD59-A6C34878D82A}">
                    <a16:rowId xmlns:a16="http://schemas.microsoft.com/office/drawing/2014/main" val="1129093985"/>
                  </a:ext>
                </a:extLst>
              </a:tr>
              <a:tr h="138514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>
                          <a:effectLst/>
                        </a:rPr>
                        <a:t>DNAR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41" marR="5541" marT="55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41" marR="5541" marT="55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13%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41" marR="5541" marT="5541" marB="0"/>
                </a:tc>
                <a:extLst>
                  <a:ext uri="{0D108BD9-81ED-4DB2-BD59-A6C34878D82A}">
                    <a16:rowId xmlns:a16="http://schemas.microsoft.com/office/drawing/2014/main" val="1995946124"/>
                  </a:ext>
                </a:extLst>
              </a:tr>
              <a:tr h="13851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>
                          <a:effectLst/>
                        </a:rPr>
                        <a:t>Total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>
                          <a:effectLst/>
                        </a:rPr>
                        <a:t>32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41" marR="5541" marT="55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100%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41" marR="5541" marT="5541" marB="0"/>
                </a:tc>
                <a:extLst>
                  <a:ext uri="{0D108BD9-81ED-4DB2-BD59-A6C34878D82A}">
                    <a16:rowId xmlns:a16="http://schemas.microsoft.com/office/drawing/2014/main" val="2532076881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1758324"/>
              </p:ext>
            </p:extLst>
          </p:nvPr>
        </p:nvGraphicFramePr>
        <p:xfrm>
          <a:off x="467544" y="4293096"/>
          <a:ext cx="8352928" cy="714375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3672408">
                  <a:extLst>
                    <a:ext uri="{9D8B030D-6E8A-4147-A177-3AD203B41FA5}">
                      <a16:colId xmlns:a16="http://schemas.microsoft.com/office/drawing/2014/main" val="4288501994"/>
                    </a:ext>
                  </a:extLst>
                </a:gridCol>
                <a:gridCol w="4680520">
                  <a:extLst>
                    <a:ext uri="{9D8B030D-6E8A-4147-A177-3AD203B41FA5}">
                      <a16:colId xmlns:a16="http://schemas.microsoft.com/office/drawing/2014/main" val="3621604879"/>
                    </a:ext>
                  </a:extLst>
                </a:gridCol>
              </a:tblGrid>
              <a:tr h="2381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effectLst/>
                        </a:rPr>
                        <a:t>Average Length of Stay in ICU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>
                          <a:effectLst/>
                        </a:rPr>
                        <a:t>5  Days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65651810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effectLst/>
                        </a:rPr>
                        <a:t>RRT utilization </a:t>
                      </a:r>
                      <a:r>
                        <a:rPr lang="en-US" sz="1200" b="1" u="none" strike="noStrike" dirty="0" smtClean="0">
                          <a:effectLst/>
                        </a:rPr>
                        <a:t>average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effectLst/>
                        </a:rPr>
                        <a:t>84  Minutes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17122611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>
                          <a:effectLst/>
                        </a:rPr>
                        <a:t>Average of First Response Arrival Time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effectLst/>
                        </a:rPr>
                        <a:t>7  Minutes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70647525"/>
                  </a:ext>
                </a:extLst>
              </a:tr>
            </a:tbl>
          </a:graphicData>
        </a:graphic>
      </p:graphicFrame>
      <p:pic>
        <p:nvPicPr>
          <p:cNvPr id="6" name="Picture 5" descr="C:\Documents and Settings\f89933\Desktop\png-brandmark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1" y="131623"/>
            <a:ext cx="1224136" cy="83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49474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764704"/>
            <a:ext cx="9144000" cy="5400600"/>
          </a:xfrm>
        </p:spPr>
        <p:txBody>
          <a:bodyPr>
            <a:noAutofit/>
          </a:bodyPr>
          <a:lstStyle/>
          <a:p>
            <a:r>
              <a:rPr lang="en-US" sz="6600" b="1" dirty="0">
                <a:latin typeface="Candara" panose="020E0502030303020204" pitchFamily="34" charset="0"/>
                <a:cs typeface="Arabic Typesetting" panose="03020402040406030203" pitchFamily="66" charset="-78"/>
              </a:rPr>
              <a:t>Pediatric </a:t>
            </a:r>
            <a:r>
              <a:rPr lang="en-US" sz="6600" b="1" dirty="0" smtClean="0">
                <a:latin typeface="Candara" panose="020E0502030303020204" pitchFamily="34" charset="0"/>
                <a:cs typeface="Arabic Typesetting" panose="03020402040406030203" pitchFamily="66" charset="-78"/>
              </a:rPr>
              <a:t>Out-Patients </a:t>
            </a:r>
            <a:r>
              <a:rPr lang="en-US" sz="6600" b="1" dirty="0">
                <a:latin typeface="Candara" panose="020E0502030303020204" pitchFamily="34" charset="0"/>
                <a:cs typeface="Arabic Typesetting" panose="03020402040406030203" pitchFamily="66" charset="-78"/>
              </a:rPr>
              <a:t/>
            </a:r>
            <a:br>
              <a:rPr lang="en-US" sz="6600" b="1" dirty="0">
                <a:latin typeface="Candara" panose="020E0502030303020204" pitchFamily="34" charset="0"/>
                <a:cs typeface="Arabic Typesetting" panose="03020402040406030203" pitchFamily="66" charset="-78"/>
              </a:rPr>
            </a:br>
            <a:r>
              <a:rPr lang="en-US" sz="6600" b="1" dirty="0" smtClean="0">
                <a:latin typeface="Candara" panose="020E0502030303020204" pitchFamily="34" charset="0"/>
                <a:cs typeface="Arabic Typesetting" panose="03020402040406030203" pitchFamily="66" charset="-78"/>
              </a:rPr>
              <a:t>Main Building 3</a:t>
            </a:r>
            <a:r>
              <a:rPr lang="en-US" sz="6600" b="1" baseline="30000" dirty="0" smtClean="0">
                <a:latin typeface="Candara" panose="020E0502030303020204" pitchFamily="34" charset="0"/>
                <a:cs typeface="Arabic Typesetting" panose="03020402040406030203" pitchFamily="66" charset="-78"/>
              </a:rPr>
              <a:t>rd</a:t>
            </a:r>
            <a:r>
              <a:rPr lang="en-US" sz="6600" b="1" dirty="0" smtClean="0">
                <a:latin typeface="Candara" panose="020E0502030303020204" pitchFamily="34" charset="0"/>
                <a:cs typeface="Arabic Typesetting" panose="03020402040406030203" pitchFamily="66" charset="-78"/>
              </a:rPr>
              <a:t> </a:t>
            </a:r>
            <a:r>
              <a:rPr lang="en-US" sz="6600" b="1" baseline="30000" dirty="0" smtClean="0">
                <a:latin typeface="Candara" panose="020E0502030303020204" pitchFamily="34" charset="0"/>
                <a:cs typeface="Arabic Typesetting" panose="03020402040406030203" pitchFamily="66" charset="-78"/>
              </a:rPr>
              <a:t> </a:t>
            </a:r>
            <a:r>
              <a:rPr lang="en-US" sz="6600" b="1" dirty="0" smtClean="0">
                <a:latin typeface="Candara" panose="020E0502030303020204" pitchFamily="34" charset="0"/>
                <a:cs typeface="Arabic Typesetting" panose="03020402040406030203" pitchFamily="66" charset="-78"/>
              </a:rPr>
              <a:t>Q2024</a:t>
            </a:r>
            <a:endParaRPr lang="en-US" sz="6600" b="1" dirty="0">
              <a:latin typeface="Candara" panose="020E0502030303020204" pitchFamily="34" charset="0"/>
              <a:cs typeface="Arabic Typesetting" panose="03020402040406030203" pitchFamily="66" charset="-7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2360" y="188640"/>
            <a:ext cx="1219306" cy="829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6049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15516" y="260648"/>
            <a:ext cx="766885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Rapid Response Team Utilization for Pediatric </a:t>
            </a:r>
          </a:p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Out-Patients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Main Building by Units 3</a:t>
            </a:r>
            <a:r>
              <a:rPr lang="en-US" sz="28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rd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Q 2024</a:t>
            </a:r>
          </a:p>
          <a:p>
            <a:pPr algn="ctr"/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chart1.xml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0257582"/>
              </p:ext>
            </p:extLst>
          </p:nvPr>
        </p:nvGraphicFramePr>
        <p:xfrm>
          <a:off x="690562" y="1733550"/>
          <a:ext cx="7762875" cy="42877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5" descr="C:\Documents and Settings\f89933\Desktop\png-brandmark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1" y="131623"/>
            <a:ext cx="1224136" cy="83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45772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7499176" cy="1296144"/>
          </a:xfrm>
        </p:spPr>
        <p:txBody>
          <a:bodyPr>
            <a:no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Rapid Response Team Utilization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pediatric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Out-Patients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Main Building by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Units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rd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Q2024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dirty="0"/>
          </a:p>
        </p:txBody>
      </p:sp>
      <p:graphicFrame>
        <p:nvGraphicFramePr>
          <p:cNvPr id="6" name="chart2.xml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5" descr="C:\Documents and Settings\f89933\Desktop\png-brandmark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1" y="131623"/>
            <a:ext cx="1224136" cy="83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8685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75568" y="-98811"/>
            <a:ext cx="7564784" cy="2246769"/>
          </a:xfrm>
          <a:noFill/>
        </p:spPr>
        <p:txBody>
          <a:bodyPr wrap="square" rtlCol="0">
            <a:spAutoFit/>
          </a:bodyPr>
          <a:lstStyle/>
          <a:p>
            <a:pPr fontAlgn="base">
              <a:spcAft>
                <a:spcPct val="0"/>
              </a:spcAft>
            </a:pPr>
            <a:r>
              <a:rPr lang="en-US" sz="2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Rapid Response Team Utilization  and Outcomes  for Pediatric </a:t>
            </a:r>
            <a:r>
              <a:rPr lang="en-US" sz="2800" b="1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Out-Patients</a:t>
            </a:r>
            <a:r>
              <a:rPr lang="en-US" sz="28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in Main </a:t>
            </a:r>
            <a:r>
              <a:rPr lang="en-US" sz="28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Building 3</a:t>
            </a:r>
            <a:r>
              <a:rPr lang="en-US" sz="2800" baseline="300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rd</a:t>
            </a:r>
            <a:r>
              <a:rPr lang="en-US" sz="28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 2024</a:t>
            </a:r>
            <a:r>
              <a:rPr lang="en-US" sz="2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en-US" sz="2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en-US" sz="28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8738727"/>
              </p:ext>
            </p:extLst>
          </p:nvPr>
        </p:nvGraphicFramePr>
        <p:xfrm>
          <a:off x="179512" y="1484784"/>
          <a:ext cx="8301608" cy="625899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4285037">
                  <a:extLst>
                    <a:ext uri="{9D8B030D-6E8A-4147-A177-3AD203B41FA5}">
                      <a16:colId xmlns:a16="http://schemas.microsoft.com/office/drawing/2014/main" val="3442499769"/>
                    </a:ext>
                  </a:extLst>
                </a:gridCol>
                <a:gridCol w="2491786">
                  <a:extLst>
                    <a:ext uri="{9D8B030D-6E8A-4147-A177-3AD203B41FA5}">
                      <a16:colId xmlns:a16="http://schemas.microsoft.com/office/drawing/2014/main" val="1375611623"/>
                    </a:ext>
                  </a:extLst>
                </a:gridCol>
                <a:gridCol w="1524785">
                  <a:extLst>
                    <a:ext uri="{9D8B030D-6E8A-4147-A177-3AD203B41FA5}">
                      <a16:colId xmlns:a16="http://schemas.microsoft.com/office/drawing/2014/main" val="4082537933"/>
                    </a:ext>
                  </a:extLst>
                </a:gridCol>
              </a:tblGrid>
              <a:tr h="19385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Inpatient Outcome</a:t>
                      </a:r>
                      <a:endParaRPr lang="en-US" sz="12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54" marR="7754" marT="775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>
                          <a:effectLst/>
                        </a:rPr>
                        <a:t>Number</a:t>
                      </a:r>
                      <a:endParaRPr lang="en-US" sz="1200" b="1" i="0" u="none" strike="noStrike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54" marR="7754" marT="775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Percentage</a:t>
                      </a:r>
                      <a:endParaRPr lang="en-US" sz="12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54" marR="7754" marT="7754" marB="0"/>
                </a:tc>
                <a:extLst>
                  <a:ext uri="{0D108BD9-81ED-4DB2-BD59-A6C34878D82A}">
                    <a16:rowId xmlns:a16="http://schemas.microsoft.com/office/drawing/2014/main" val="2205671442"/>
                  </a:ext>
                </a:extLst>
              </a:tr>
              <a:tr h="23819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Decision to Transfer Pt to ICU/CHDU, Actual Transfer to ICU/CHDU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54" marR="7754" marT="775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>
                          <a:effectLst/>
                        </a:rPr>
                        <a:t>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54" marR="7754" marT="775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>
                          <a:effectLst/>
                        </a:rPr>
                        <a:t>100%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54" marR="7754" marT="7754" marB="0"/>
                </a:tc>
                <a:extLst>
                  <a:ext uri="{0D108BD9-81ED-4DB2-BD59-A6C34878D82A}">
                    <a16:rowId xmlns:a16="http://schemas.microsoft.com/office/drawing/2014/main" val="2710059014"/>
                  </a:ext>
                </a:extLst>
              </a:tr>
              <a:tr h="193851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Total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54" marR="7754" marT="775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54" marR="7754" marT="775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100%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54" marR="7754" marT="7754" marB="0"/>
                </a:tc>
                <a:extLst>
                  <a:ext uri="{0D108BD9-81ED-4DB2-BD59-A6C34878D82A}">
                    <a16:rowId xmlns:a16="http://schemas.microsoft.com/office/drawing/2014/main" val="3068387805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3720214"/>
              </p:ext>
            </p:extLst>
          </p:nvPr>
        </p:nvGraphicFramePr>
        <p:xfrm>
          <a:off x="175568" y="2420888"/>
          <a:ext cx="8305552" cy="56712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482987">
                  <a:extLst>
                    <a:ext uri="{9D8B030D-6E8A-4147-A177-3AD203B41FA5}">
                      <a16:colId xmlns:a16="http://schemas.microsoft.com/office/drawing/2014/main" val="3629238056"/>
                    </a:ext>
                  </a:extLst>
                </a:gridCol>
                <a:gridCol w="1211658">
                  <a:extLst>
                    <a:ext uri="{9D8B030D-6E8A-4147-A177-3AD203B41FA5}">
                      <a16:colId xmlns:a16="http://schemas.microsoft.com/office/drawing/2014/main" val="4172388138"/>
                    </a:ext>
                  </a:extLst>
                </a:gridCol>
                <a:gridCol w="5610907">
                  <a:extLst>
                    <a:ext uri="{9D8B030D-6E8A-4147-A177-3AD203B41FA5}">
                      <a16:colId xmlns:a16="http://schemas.microsoft.com/office/drawing/2014/main" val="2266609991"/>
                    </a:ext>
                  </a:extLst>
                </a:gridCol>
              </a:tblGrid>
              <a:tr h="15399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Outpatient Outcome</a:t>
                      </a:r>
                      <a:endParaRPr lang="en-US" sz="12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60" marR="6160" marT="616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>
                          <a:effectLst/>
                        </a:rPr>
                        <a:t>Number</a:t>
                      </a:r>
                      <a:endParaRPr lang="en-US" sz="1200" b="1" i="0" u="none" strike="noStrike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60" marR="6160" marT="616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Percentage</a:t>
                      </a:r>
                      <a:endParaRPr lang="en-US" sz="12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60" marR="6160" marT="6160" marB="0"/>
                </a:tc>
                <a:extLst>
                  <a:ext uri="{0D108BD9-81ED-4DB2-BD59-A6C34878D82A}">
                    <a16:rowId xmlns:a16="http://schemas.microsoft.com/office/drawing/2014/main" val="2864665983"/>
                  </a:ext>
                </a:extLst>
              </a:tr>
              <a:tr h="15399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Transferred to DEM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60" marR="6160" marT="616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60" marR="6160" marT="616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100%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60" marR="6160" marT="6160" marB="0"/>
                </a:tc>
                <a:extLst>
                  <a:ext uri="{0D108BD9-81ED-4DB2-BD59-A6C34878D82A}">
                    <a16:rowId xmlns:a16="http://schemas.microsoft.com/office/drawing/2014/main" val="2306602341"/>
                  </a:ext>
                </a:extLst>
              </a:tr>
              <a:tr h="15399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>
                          <a:effectLst/>
                        </a:rPr>
                        <a:t>Total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60" marR="6160" marT="616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>
                          <a:effectLst/>
                        </a:rPr>
                        <a:t>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60" marR="6160" marT="616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100%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60" marR="6160" marT="6160" marB="0"/>
                </a:tc>
                <a:extLst>
                  <a:ext uri="{0D108BD9-81ED-4DB2-BD59-A6C34878D82A}">
                    <a16:rowId xmlns:a16="http://schemas.microsoft.com/office/drawing/2014/main" val="1262985147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0773587"/>
              </p:ext>
            </p:extLst>
          </p:nvPr>
        </p:nvGraphicFramePr>
        <p:xfrm>
          <a:off x="179512" y="3371253"/>
          <a:ext cx="8301608" cy="56712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482282">
                  <a:extLst>
                    <a:ext uri="{9D8B030D-6E8A-4147-A177-3AD203B41FA5}">
                      <a16:colId xmlns:a16="http://schemas.microsoft.com/office/drawing/2014/main" val="597176429"/>
                    </a:ext>
                  </a:extLst>
                </a:gridCol>
                <a:gridCol w="1211083">
                  <a:extLst>
                    <a:ext uri="{9D8B030D-6E8A-4147-A177-3AD203B41FA5}">
                      <a16:colId xmlns:a16="http://schemas.microsoft.com/office/drawing/2014/main" val="4129284470"/>
                    </a:ext>
                  </a:extLst>
                </a:gridCol>
                <a:gridCol w="5608243">
                  <a:extLst>
                    <a:ext uri="{9D8B030D-6E8A-4147-A177-3AD203B41FA5}">
                      <a16:colId xmlns:a16="http://schemas.microsoft.com/office/drawing/2014/main" val="3653732851"/>
                    </a:ext>
                  </a:extLst>
                </a:gridCol>
              </a:tblGrid>
              <a:tr h="15399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28 Day Outcome</a:t>
                      </a:r>
                      <a:endParaRPr lang="en-US" sz="12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60" marR="6160" marT="616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Number</a:t>
                      </a:r>
                      <a:endParaRPr lang="en-US" sz="12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60" marR="6160" marT="616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Percentage</a:t>
                      </a:r>
                      <a:endParaRPr lang="en-US" sz="12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60" marR="6160" marT="6160" marB="0"/>
                </a:tc>
                <a:extLst>
                  <a:ext uri="{0D108BD9-81ED-4DB2-BD59-A6C34878D82A}">
                    <a16:rowId xmlns:a16="http://schemas.microsoft.com/office/drawing/2014/main" val="3959461899"/>
                  </a:ext>
                </a:extLst>
              </a:tr>
              <a:tr h="15399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>
                          <a:effectLst/>
                        </a:rPr>
                        <a:t>DNAR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60" marR="6160" marT="616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>
                          <a:effectLst/>
                        </a:rPr>
                        <a:t>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60" marR="6160" marT="616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100%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60" marR="6160" marT="6160" marB="0"/>
                </a:tc>
                <a:extLst>
                  <a:ext uri="{0D108BD9-81ED-4DB2-BD59-A6C34878D82A}">
                    <a16:rowId xmlns:a16="http://schemas.microsoft.com/office/drawing/2014/main" val="1390539176"/>
                  </a:ext>
                </a:extLst>
              </a:tr>
              <a:tr h="15399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>
                          <a:effectLst/>
                        </a:rPr>
                        <a:t>Total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60" marR="6160" marT="616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>
                          <a:effectLst/>
                        </a:rPr>
                        <a:t>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60" marR="6160" marT="616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100%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60" marR="6160" marT="6160" marB="0"/>
                </a:tc>
                <a:extLst>
                  <a:ext uri="{0D108BD9-81ED-4DB2-BD59-A6C34878D82A}">
                    <a16:rowId xmlns:a16="http://schemas.microsoft.com/office/drawing/2014/main" val="1994172477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1287309"/>
              </p:ext>
            </p:extLst>
          </p:nvPr>
        </p:nvGraphicFramePr>
        <p:xfrm>
          <a:off x="175568" y="4396455"/>
          <a:ext cx="8305552" cy="714375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3388320">
                  <a:extLst>
                    <a:ext uri="{9D8B030D-6E8A-4147-A177-3AD203B41FA5}">
                      <a16:colId xmlns:a16="http://schemas.microsoft.com/office/drawing/2014/main" val="573922548"/>
                    </a:ext>
                  </a:extLst>
                </a:gridCol>
                <a:gridCol w="4917232">
                  <a:extLst>
                    <a:ext uri="{9D8B030D-6E8A-4147-A177-3AD203B41FA5}">
                      <a16:colId xmlns:a16="http://schemas.microsoft.com/office/drawing/2014/main" val="1195946282"/>
                    </a:ext>
                  </a:extLst>
                </a:gridCol>
              </a:tblGrid>
              <a:tr h="2381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effectLst/>
                        </a:rPr>
                        <a:t>Average Length of Stay in ICU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3  Days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66045706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effectLst/>
                        </a:rPr>
                        <a:t>RRT utilization </a:t>
                      </a:r>
                      <a:r>
                        <a:rPr lang="en-US" sz="1200" b="1" u="none" strike="noStrike" dirty="0" smtClean="0">
                          <a:effectLst/>
                        </a:rPr>
                        <a:t>average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66  Minutes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99032602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effectLst/>
                        </a:rPr>
                        <a:t>Average of First Response Arrival Time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8  Minutes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5111277"/>
                  </a:ext>
                </a:extLst>
              </a:tr>
            </a:tbl>
          </a:graphicData>
        </a:graphic>
      </p:graphicFrame>
      <p:pic>
        <p:nvPicPr>
          <p:cNvPr id="7" name="Picture 5" descr="C:\Documents and Settings\f89933\Desktop\png-brandmark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1" y="131623"/>
            <a:ext cx="1224136" cy="83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77056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7992888" cy="792088"/>
          </a:xfrm>
        </p:spPr>
        <p:txBody>
          <a:bodyPr>
            <a:noAutofit/>
          </a:bodyPr>
          <a:lstStyle/>
          <a:p>
            <a:r>
              <a:rPr lang="en-US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Rapid Response Team Utilization Versus </a:t>
            </a:r>
            <a:br>
              <a:rPr lang="en-US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ADULT </a:t>
            </a:r>
            <a:r>
              <a:rPr lang="en-US" sz="2400" b="1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Out-Patients</a:t>
            </a:r>
            <a:r>
              <a:rPr lang="en-US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Codes by Quarters for </a:t>
            </a:r>
            <a:r>
              <a:rPr lang="en-US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b="1" baseline="30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rd</a:t>
            </a:r>
            <a:r>
              <a:rPr lang="en-US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Q2024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8115487"/>
              </p:ext>
            </p:extLst>
          </p:nvPr>
        </p:nvGraphicFramePr>
        <p:xfrm>
          <a:off x="539552" y="1340768"/>
          <a:ext cx="7992888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Picture 5" descr="C:\Documents and Settings\f89933\Desktop\png-brandmark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1" y="131623"/>
            <a:ext cx="1224136" cy="83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17733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764704"/>
            <a:ext cx="9144000" cy="5400600"/>
          </a:xfrm>
        </p:spPr>
        <p:txBody>
          <a:bodyPr>
            <a:noAutofit/>
          </a:bodyPr>
          <a:lstStyle/>
          <a:p>
            <a:r>
              <a:rPr lang="en-US" sz="6600" b="1" dirty="0">
                <a:latin typeface="Candara" panose="020E0502030303020204" pitchFamily="34" charset="0"/>
                <a:cs typeface="Arabic Typesetting" panose="03020402040406030203" pitchFamily="66" charset="-78"/>
              </a:rPr>
              <a:t>Pediatric </a:t>
            </a:r>
            <a:r>
              <a:rPr lang="en-US" sz="6600" b="1" dirty="0" smtClean="0">
                <a:latin typeface="Candara" panose="020E0502030303020204" pitchFamily="34" charset="0"/>
                <a:cs typeface="Arabic Typesetting" panose="03020402040406030203" pitchFamily="66" charset="-78"/>
              </a:rPr>
              <a:t>Out-Patients </a:t>
            </a:r>
            <a:r>
              <a:rPr lang="en-US" sz="6600" b="1" dirty="0">
                <a:latin typeface="Candara" panose="020E0502030303020204" pitchFamily="34" charset="0"/>
                <a:cs typeface="Arabic Typesetting" panose="03020402040406030203" pitchFamily="66" charset="-78"/>
              </a:rPr>
              <a:t/>
            </a:r>
            <a:br>
              <a:rPr lang="en-US" sz="6600" b="1" dirty="0">
                <a:latin typeface="Candara" panose="020E0502030303020204" pitchFamily="34" charset="0"/>
                <a:cs typeface="Arabic Typesetting" panose="03020402040406030203" pitchFamily="66" charset="-78"/>
              </a:rPr>
            </a:br>
            <a:r>
              <a:rPr lang="en-US" sz="6600" b="1" dirty="0">
                <a:latin typeface="Candara" panose="020E0502030303020204" pitchFamily="34" charset="0"/>
                <a:cs typeface="Arabic Typesetting" panose="03020402040406030203" pitchFamily="66" charset="-78"/>
              </a:rPr>
              <a:t>in </a:t>
            </a:r>
            <a:r>
              <a:rPr lang="en-US" sz="6600" b="1" dirty="0" smtClean="0">
                <a:latin typeface="Candara" panose="020E0502030303020204" pitchFamily="34" charset="0"/>
                <a:cs typeface="Arabic Typesetting" panose="03020402040406030203" pitchFamily="66" charset="-78"/>
              </a:rPr>
              <a:t>KACOLD 3rd</a:t>
            </a:r>
            <a:r>
              <a:rPr lang="en-US" sz="6600" b="1" baseline="30000" dirty="0" smtClean="0">
                <a:latin typeface="Candara" panose="020E0502030303020204" pitchFamily="34" charset="0"/>
                <a:cs typeface="Arabic Typesetting" panose="03020402040406030203" pitchFamily="66" charset="-78"/>
              </a:rPr>
              <a:t> </a:t>
            </a:r>
            <a:r>
              <a:rPr lang="en-US" sz="6600" b="1" dirty="0" smtClean="0">
                <a:latin typeface="Candara" panose="020E0502030303020204" pitchFamily="34" charset="0"/>
                <a:cs typeface="Arabic Typesetting" panose="03020402040406030203" pitchFamily="66" charset="-78"/>
              </a:rPr>
              <a:t>Q2024</a:t>
            </a:r>
            <a:endParaRPr lang="en-US" sz="6600" b="1" dirty="0">
              <a:latin typeface="Candara" panose="020E0502030303020204" pitchFamily="34" charset="0"/>
              <a:cs typeface="Arabic Typesetting" panose="03020402040406030203" pitchFamily="66" charset="-78"/>
            </a:endParaRPr>
          </a:p>
        </p:txBody>
      </p:sp>
      <p:pic>
        <p:nvPicPr>
          <p:cNvPr id="3" name="Picture 5" descr="C:\Documents and Settings\f89933\Desktop\png-brandmark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2361" y="131623"/>
            <a:ext cx="1224136" cy="83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57275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15516" y="260648"/>
            <a:ext cx="871296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Rapid Response Team Utilization for Pediatric </a:t>
            </a:r>
          </a:p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Out-Patients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KACOLD by Units 3</a:t>
            </a:r>
            <a:r>
              <a:rPr lang="en-US" sz="28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rd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Q 2024</a:t>
            </a:r>
          </a:p>
          <a:p>
            <a:pPr algn="ctr"/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2563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-3570" y="692696"/>
            <a:ext cx="9144000" cy="5400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6600" b="1" dirty="0">
                <a:latin typeface="Candara" panose="020E0502030303020204" pitchFamily="34" charset="0"/>
                <a:cs typeface="Arabic Typesetting" panose="03020402040406030203" pitchFamily="66" charset="-78"/>
              </a:rPr>
              <a:t>Pediatric </a:t>
            </a:r>
            <a:r>
              <a:rPr lang="en-US" sz="6600" b="1" dirty="0" smtClean="0">
                <a:latin typeface="Candara" panose="020E0502030303020204" pitchFamily="34" charset="0"/>
                <a:cs typeface="Arabic Typesetting" panose="03020402040406030203" pitchFamily="66" charset="-78"/>
              </a:rPr>
              <a:t>In Patients </a:t>
            </a:r>
            <a:r>
              <a:rPr lang="en-US" sz="6600" b="1" dirty="0">
                <a:latin typeface="Candara" panose="020E0502030303020204" pitchFamily="34" charset="0"/>
                <a:cs typeface="Arabic Typesetting" panose="03020402040406030203" pitchFamily="66" charset="-78"/>
              </a:rPr>
              <a:t/>
            </a:r>
            <a:br>
              <a:rPr lang="en-US" sz="6600" b="1" dirty="0">
                <a:latin typeface="Candara" panose="020E0502030303020204" pitchFamily="34" charset="0"/>
                <a:cs typeface="Arabic Typesetting" panose="03020402040406030203" pitchFamily="66" charset="-78"/>
              </a:rPr>
            </a:br>
            <a:r>
              <a:rPr lang="en-US" sz="6600" b="1" dirty="0">
                <a:latin typeface="Candara" panose="020E0502030303020204" pitchFamily="34" charset="0"/>
                <a:cs typeface="Arabic Typesetting" panose="03020402040406030203" pitchFamily="66" charset="-78"/>
              </a:rPr>
              <a:t>in </a:t>
            </a:r>
            <a:r>
              <a:rPr lang="en-US" sz="6600" b="1" dirty="0" smtClean="0">
                <a:latin typeface="Candara" panose="020E0502030303020204" pitchFamily="34" charset="0"/>
                <a:cs typeface="Arabic Typesetting" panose="03020402040406030203" pitchFamily="66" charset="-78"/>
              </a:rPr>
              <a:t>KFNCCC 3rd Q 2024</a:t>
            </a:r>
            <a:endParaRPr lang="en-US" sz="6600" b="1" dirty="0">
              <a:latin typeface="Candara" panose="020E0502030303020204" pitchFamily="34" charset="0"/>
              <a:cs typeface="Arabic Typesetting" panose="03020402040406030203" pitchFamily="66" charset="-78"/>
            </a:endParaRPr>
          </a:p>
        </p:txBody>
      </p:sp>
      <p:pic>
        <p:nvPicPr>
          <p:cNvPr id="4" name="Picture 5" descr="C:\Documents and Settings\f89933\Desktop\png-brandmark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2361" y="131623"/>
            <a:ext cx="1224136" cy="83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42469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731519" y="332656"/>
            <a:ext cx="700883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Rapid Response Team Utilization for Pediatric 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In-Patients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KFNCCC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rd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Q2024</a:t>
            </a:r>
          </a:p>
        </p:txBody>
      </p:sp>
      <p:graphicFrame>
        <p:nvGraphicFramePr>
          <p:cNvPr id="5" name="chart1.xml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7421327"/>
              </p:ext>
            </p:extLst>
          </p:nvPr>
        </p:nvGraphicFramePr>
        <p:xfrm>
          <a:off x="690562" y="1733550"/>
          <a:ext cx="7762875" cy="42877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5" descr="C:\Documents and Settings\f89933\Desktop\png-brandmark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1" y="131623"/>
            <a:ext cx="1224136" cy="83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14203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552" y="260648"/>
            <a:ext cx="7778824" cy="1296144"/>
          </a:xfrm>
        </p:spPr>
        <p:txBody>
          <a:bodyPr>
            <a:no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Rapid Response Team Utilization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pediatric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Out-Patients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KFNCCC by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Units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3rd Q2024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dirty="0"/>
          </a:p>
        </p:txBody>
      </p:sp>
      <p:graphicFrame>
        <p:nvGraphicFramePr>
          <p:cNvPr id="6" name="chart2.xml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5" descr="C:\Documents and Settings\f89933\Desktop\png-brandmark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1" y="131623"/>
            <a:ext cx="1224136" cy="83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67520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143365" y="28524"/>
            <a:ext cx="7524979" cy="1384995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Rapid Response Team Utilization and Outcomes for Pediatric</a:t>
            </a:r>
            <a:r>
              <a:rPr lang="en-US" sz="28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In-Patients</a:t>
            </a:r>
            <a:r>
              <a:rPr lang="en-US" sz="2800" b="1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in </a:t>
            </a:r>
            <a:r>
              <a:rPr lang="en-US" sz="28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KFNCCC 3</a:t>
            </a:r>
            <a:r>
              <a:rPr lang="en-US" sz="2800" baseline="300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rd</a:t>
            </a:r>
            <a:r>
              <a:rPr lang="en-US" sz="28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2800" baseline="300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Q</a:t>
            </a:r>
            <a:r>
              <a:rPr lang="en-US" sz="28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2024</a:t>
            </a:r>
            <a:endParaRPr lang="en-US" sz="28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endParaRPr lang="en-US" sz="2800" b="1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4919476"/>
              </p:ext>
            </p:extLst>
          </p:nvPr>
        </p:nvGraphicFramePr>
        <p:xfrm>
          <a:off x="251520" y="1307193"/>
          <a:ext cx="8229600" cy="754508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4727520">
                  <a:extLst>
                    <a:ext uri="{9D8B030D-6E8A-4147-A177-3AD203B41FA5}">
                      <a16:colId xmlns:a16="http://schemas.microsoft.com/office/drawing/2014/main" val="3709800019"/>
                    </a:ext>
                  </a:extLst>
                </a:gridCol>
                <a:gridCol w="1671578">
                  <a:extLst>
                    <a:ext uri="{9D8B030D-6E8A-4147-A177-3AD203B41FA5}">
                      <a16:colId xmlns:a16="http://schemas.microsoft.com/office/drawing/2014/main" val="1228467415"/>
                    </a:ext>
                  </a:extLst>
                </a:gridCol>
                <a:gridCol w="1830502">
                  <a:extLst>
                    <a:ext uri="{9D8B030D-6E8A-4147-A177-3AD203B41FA5}">
                      <a16:colId xmlns:a16="http://schemas.microsoft.com/office/drawing/2014/main" val="1602137022"/>
                    </a:ext>
                  </a:extLst>
                </a:gridCol>
              </a:tblGrid>
              <a:tr h="14367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Inpatient Outcome</a:t>
                      </a:r>
                      <a:endParaRPr lang="en-US" sz="12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47" marR="5747" marT="574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>
                          <a:effectLst/>
                        </a:rPr>
                        <a:t>Number</a:t>
                      </a:r>
                      <a:endParaRPr lang="en-US" sz="1200" b="1" i="0" u="none" strike="noStrike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47" marR="5747" marT="574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Percentage</a:t>
                      </a:r>
                      <a:endParaRPr lang="en-US" sz="12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47" marR="5747" marT="5747" marB="0"/>
                </a:tc>
                <a:extLst>
                  <a:ext uri="{0D108BD9-81ED-4DB2-BD59-A6C34878D82A}">
                    <a16:rowId xmlns:a16="http://schemas.microsoft.com/office/drawing/2014/main" val="3103619455"/>
                  </a:ext>
                </a:extLst>
              </a:tr>
              <a:tr h="143673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Stayed in Room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47" marR="5747" marT="574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>
                          <a:effectLst/>
                        </a:rPr>
                        <a:t>59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47" marR="5747" marT="574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>
                          <a:effectLst/>
                        </a:rPr>
                        <a:t>75%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47" marR="5747" marT="5747" marB="0"/>
                </a:tc>
                <a:extLst>
                  <a:ext uri="{0D108BD9-81ED-4DB2-BD59-A6C34878D82A}">
                    <a16:rowId xmlns:a16="http://schemas.microsoft.com/office/drawing/2014/main" val="2377224757"/>
                  </a:ext>
                </a:extLst>
              </a:tr>
              <a:tr h="143673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Decision to Transfer Pt to ICU/CHDU, Actual Transfer to ICU/CHDU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47" marR="5747" marT="574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>
                          <a:effectLst/>
                        </a:rPr>
                        <a:t>20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47" marR="5747" marT="574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>
                          <a:effectLst/>
                        </a:rPr>
                        <a:t>25%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47" marR="5747" marT="5747" marB="0"/>
                </a:tc>
                <a:extLst>
                  <a:ext uri="{0D108BD9-81ED-4DB2-BD59-A6C34878D82A}">
                    <a16:rowId xmlns:a16="http://schemas.microsoft.com/office/drawing/2014/main" val="1831721029"/>
                  </a:ext>
                </a:extLst>
              </a:tr>
              <a:tr h="143673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Total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47" marR="5747" marT="574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79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47" marR="5747" marT="574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100%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47" marR="5747" marT="5747" marB="0"/>
                </a:tc>
                <a:extLst>
                  <a:ext uri="{0D108BD9-81ED-4DB2-BD59-A6C34878D82A}">
                    <a16:rowId xmlns:a16="http://schemas.microsoft.com/office/drawing/2014/main" val="2672077906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5427138"/>
              </p:ext>
            </p:extLst>
          </p:nvPr>
        </p:nvGraphicFramePr>
        <p:xfrm>
          <a:off x="251520" y="2636912"/>
          <a:ext cx="8229599" cy="113052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591825">
                  <a:extLst>
                    <a:ext uri="{9D8B030D-6E8A-4147-A177-3AD203B41FA5}">
                      <a16:colId xmlns:a16="http://schemas.microsoft.com/office/drawing/2014/main" val="3732686171"/>
                    </a:ext>
                  </a:extLst>
                </a:gridCol>
                <a:gridCol w="1079927">
                  <a:extLst>
                    <a:ext uri="{9D8B030D-6E8A-4147-A177-3AD203B41FA5}">
                      <a16:colId xmlns:a16="http://schemas.microsoft.com/office/drawing/2014/main" val="1543405668"/>
                    </a:ext>
                  </a:extLst>
                </a:gridCol>
                <a:gridCol w="4557847">
                  <a:extLst>
                    <a:ext uri="{9D8B030D-6E8A-4147-A177-3AD203B41FA5}">
                      <a16:colId xmlns:a16="http://schemas.microsoft.com/office/drawing/2014/main" val="416419681"/>
                    </a:ext>
                  </a:extLst>
                </a:gridCol>
              </a:tblGrid>
              <a:tr h="13851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28 Day Outcome</a:t>
                      </a:r>
                      <a:endParaRPr lang="en-US" sz="12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41" marR="5541" marT="55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>
                          <a:effectLst/>
                        </a:rPr>
                        <a:t>Number</a:t>
                      </a:r>
                      <a:endParaRPr lang="en-US" sz="1200" b="1" i="0" u="none" strike="noStrike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41" marR="5541" marT="55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Percentage</a:t>
                      </a:r>
                      <a:endParaRPr lang="en-US" sz="12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41" marR="5541" marT="5541" marB="0"/>
                </a:tc>
                <a:extLst>
                  <a:ext uri="{0D108BD9-81ED-4DB2-BD59-A6C34878D82A}">
                    <a16:rowId xmlns:a16="http://schemas.microsoft.com/office/drawing/2014/main" val="1999527253"/>
                  </a:ext>
                </a:extLst>
              </a:tr>
              <a:tr h="138514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Transferred to 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41" marR="5541" marT="55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>
                          <a:effectLst/>
                        </a:rPr>
                        <a:t>14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41" marR="5541" marT="55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>
                          <a:effectLst/>
                        </a:rPr>
                        <a:t>70%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41" marR="5541" marT="5541" marB="0"/>
                </a:tc>
                <a:extLst>
                  <a:ext uri="{0D108BD9-81ED-4DB2-BD59-A6C34878D82A}">
                    <a16:rowId xmlns:a16="http://schemas.microsoft.com/office/drawing/2014/main" val="2869591811"/>
                  </a:ext>
                </a:extLst>
              </a:tr>
              <a:tr h="138514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DNAR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41" marR="5541" marT="55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>
                          <a:effectLst/>
                        </a:rPr>
                        <a:t>4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41" marR="5541" marT="55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>
                          <a:effectLst/>
                        </a:rPr>
                        <a:t>20%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41" marR="5541" marT="5541" marB="0"/>
                </a:tc>
                <a:extLst>
                  <a:ext uri="{0D108BD9-81ED-4DB2-BD59-A6C34878D82A}">
                    <a16:rowId xmlns:a16="http://schemas.microsoft.com/office/drawing/2014/main" val="2884683913"/>
                  </a:ext>
                </a:extLst>
              </a:tr>
              <a:tr h="138514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Deceased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41" marR="5541" marT="55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>
                          <a:effectLst/>
                        </a:rPr>
                        <a:t>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41" marR="5541" marT="55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>
                          <a:effectLst/>
                        </a:rPr>
                        <a:t>5%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41" marR="5541" marT="5541" marB="0"/>
                </a:tc>
                <a:extLst>
                  <a:ext uri="{0D108BD9-81ED-4DB2-BD59-A6C34878D82A}">
                    <a16:rowId xmlns:a16="http://schemas.microsoft.com/office/drawing/2014/main" val="4249693189"/>
                  </a:ext>
                </a:extLst>
              </a:tr>
              <a:tr h="138514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>
                          <a:effectLst/>
                        </a:rPr>
                        <a:t>Stayed in ICU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41" marR="5541" marT="55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41" marR="5541" marT="55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5%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41" marR="5541" marT="5541" marB="0"/>
                </a:tc>
                <a:extLst>
                  <a:ext uri="{0D108BD9-81ED-4DB2-BD59-A6C34878D82A}">
                    <a16:rowId xmlns:a16="http://schemas.microsoft.com/office/drawing/2014/main" val="2256586167"/>
                  </a:ext>
                </a:extLst>
              </a:tr>
              <a:tr h="13851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effectLst/>
                        </a:rPr>
                        <a:t>Total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20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41" marR="5541" marT="55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100%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41" marR="5541" marT="5541" marB="0"/>
                </a:tc>
                <a:extLst>
                  <a:ext uri="{0D108BD9-81ED-4DB2-BD59-A6C34878D82A}">
                    <a16:rowId xmlns:a16="http://schemas.microsoft.com/office/drawing/2014/main" val="288894048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1708907"/>
              </p:ext>
            </p:extLst>
          </p:nvPr>
        </p:nvGraphicFramePr>
        <p:xfrm>
          <a:off x="251519" y="4342649"/>
          <a:ext cx="8229599" cy="714375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592289">
                  <a:extLst>
                    <a:ext uri="{9D8B030D-6E8A-4147-A177-3AD203B41FA5}">
                      <a16:colId xmlns:a16="http://schemas.microsoft.com/office/drawing/2014/main" val="160416924"/>
                    </a:ext>
                  </a:extLst>
                </a:gridCol>
                <a:gridCol w="5637310">
                  <a:extLst>
                    <a:ext uri="{9D8B030D-6E8A-4147-A177-3AD203B41FA5}">
                      <a16:colId xmlns:a16="http://schemas.microsoft.com/office/drawing/2014/main" val="3888508556"/>
                    </a:ext>
                  </a:extLst>
                </a:gridCol>
              </a:tblGrid>
              <a:tr h="2381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effectLst/>
                        </a:rPr>
                        <a:t>Average Length of Stay in ICU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>
                          <a:effectLst/>
                        </a:rPr>
                        <a:t>6  Days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11367920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effectLst/>
                        </a:rPr>
                        <a:t>RRT utilization </a:t>
                      </a:r>
                      <a:r>
                        <a:rPr lang="en-US" sz="1200" b="1" u="none" strike="noStrike" dirty="0" smtClean="0">
                          <a:effectLst/>
                        </a:rPr>
                        <a:t>average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>
                          <a:effectLst/>
                        </a:rPr>
                        <a:t>73  Minutes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64502918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effectLst/>
                        </a:rPr>
                        <a:t>Average of First Response Arrival Time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effectLst/>
                        </a:rPr>
                        <a:t>6  Minutes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08291943"/>
                  </a:ext>
                </a:extLst>
              </a:tr>
            </a:tbl>
          </a:graphicData>
        </a:graphic>
      </p:graphicFrame>
      <p:pic>
        <p:nvPicPr>
          <p:cNvPr id="6" name="Picture 5" descr="C:\Documents and Settings\f89933\Desktop\png-brandmark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1" y="131623"/>
            <a:ext cx="1224136" cy="83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27169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-3570" y="692696"/>
            <a:ext cx="9144000" cy="5400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6600" b="1" dirty="0">
                <a:latin typeface="Candara" panose="020E0502030303020204" pitchFamily="34" charset="0"/>
                <a:cs typeface="Arabic Typesetting" panose="03020402040406030203" pitchFamily="66" charset="-78"/>
              </a:rPr>
              <a:t>Pediatric </a:t>
            </a:r>
            <a:r>
              <a:rPr lang="en-US" sz="6600" b="1" dirty="0" smtClean="0">
                <a:latin typeface="Candara" panose="020E0502030303020204" pitchFamily="34" charset="0"/>
                <a:cs typeface="Arabic Typesetting" panose="03020402040406030203" pitchFamily="66" charset="-78"/>
              </a:rPr>
              <a:t>Out Patients </a:t>
            </a:r>
            <a:r>
              <a:rPr lang="en-US" sz="6600" b="1" dirty="0">
                <a:latin typeface="Candara" panose="020E0502030303020204" pitchFamily="34" charset="0"/>
                <a:cs typeface="Arabic Typesetting" panose="03020402040406030203" pitchFamily="66" charset="-78"/>
              </a:rPr>
              <a:t/>
            </a:r>
            <a:br>
              <a:rPr lang="en-US" sz="6600" b="1" dirty="0">
                <a:latin typeface="Candara" panose="020E0502030303020204" pitchFamily="34" charset="0"/>
                <a:cs typeface="Arabic Typesetting" panose="03020402040406030203" pitchFamily="66" charset="-78"/>
              </a:rPr>
            </a:br>
            <a:r>
              <a:rPr lang="en-US" sz="6600" b="1" dirty="0">
                <a:latin typeface="Candara" panose="020E0502030303020204" pitchFamily="34" charset="0"/>
                <a:cs typeface="Arabic Typesetting" panose="03020402040406030203" pitchFamily="66" charset="-78"/>
              </a:rPr>
              <a:t>in </a:t>
            </a:r>
            <a:r>
              <a:rPr lang="en-US" sz="6600" b="1" dirty="0" smtClean="0">
                <a:latin typeface="Candara" panose="020E0502030303020204" pitchFamily="34" charset="0"/>
                <a:cs typeface="Arabic Typesetting" panose="03020402040406030203" pitchFamily="66" charset="-78"/>
              </a:rPr>
              <a:t>KFNCCC 3rd Q 2024</a:t>
            </a:r>
            <a:endParaRPr lang="en-US" sz="6600" b="1" dirty="0">
              <a:latin typeface="Candara" panose="020E0502030303020204" pitchFamily="34" charset="0"/>
              <a:cs typeface="Arabic Typesetting" panose="03020402040406030203" pitchFamily="66" charset="-78"/>
            </a:endParaRPr>
          </a:p>
        </p:txBody>
      </p:sp>
      <p:pic>
        <p:nvPicPr>
          <p:cNvPr id="4" name="Picture 5" descr="C:\Documents and Settings\f89933\Desktop\png-brandmark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2361" y="131623"/>
            <a:ext cx="1224136" cy="83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67193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690562" y="188640"/>
            <a:ext cx="69057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Rapid Response Team Utilization for Pediatric </a:t>
            </a:r>
          </a:p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Out-Patients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KFNCCC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3rd Q 2024</a:t>
            </a:r>
          </a:p>
        </p:txBody>
      </p:sp>
      <p:graphicFrame>
        <p:nvGraphicFramePr>
          <p:cNvPr id="5" name="chart1.xml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6045733"/>
              </p:ext>
            </p:extLst>
          </p:nvPr>
        </p:nvGraphicFramePr>
        <p:xfrm>
          <a:off x="690562" y="1733550"/>
          <a:ext cx="7762875" cy="44317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5" descr="C:\Documents and Settings\f89933\Desktop\png-brandmark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1" y="131623"/>
            <a:ext cx="1224136" cy="83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9299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899592" y="348555"/>
            <a:ext cx="698477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Rapid Response Team Utilization for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Pediatric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Out-Patients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KFNCCC by Units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rd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 2024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chart2.xml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5764056"/>
              </p:ext>
            </p:extLst>
          </p:nvPr>
        </p:nvGraphicFramePr>
        <p:xfrm>
          <a:off x="233362" y="1733550"/>
          <a:ext cx="8677275" cy="42877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5" descr="C:\Documents and Settings\f89933\Desktop\png-brandmark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1" y="131623"/>
            <a:ext cx="1224136" cy="83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77018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09732" y="124208"/>
            <a:ext cx="7286604" cy="1815882"/>
          </a:xfr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Rapid Response Team Utilization and Outcomes for Pediatric </a:t>
            </a:r>
            <a:r>
              <a:rPr lang="en-US" sz="28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Out-Patients </a:t>
            </a:r>
            <a:r>
              <a:rPr lang="en-US" sz="2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in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KFNCCC</a:t>
            </a:r>
            <a:r>
              <a:rPr lang="en-US" sz="2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</a:t>
            </a:r>
            <a:r>
              <a:rPr lang="en-US" sz="2800" baseline="300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rd</a:t>
            </a:r>
            <a:r>
              <a:rPr lang="en-US" sz="28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en-US" sz="28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en-US" sz="28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Q2024</a:t>
            </a:r>
            <a:r>
              <a:rPr lang="en-US" sz="2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en-US" sz="28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0452393"/>
              </p:ext>
            </p:extLst>
          </p:nvPr>
        </p:nvGraphicFramePr>
        <p:xfrm>
          <a:off x="309733" y="2204864"/>
          <a:ext cx="8229601" cy="1319402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4248472">
                  <a:extLst>
                    <a:ext uri="{9D8B030D-6E8A-4147-A177-3AD203B41FA5}">
                      <a16:colId xmlns:a16="http://schemas.microsoft.com/office/drawing/2014/main" val="255771424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1933234933"/>
                    </a:ext>
                  </a:extLst>
                </a:gridCol>
                <a:gridCol w="2756993">
                  <a:extLst>
                    <a:ext uri="{9D8B030D-6E8A-4147-A177-3AD203B41FA5}">
                      <a16:colId xmlns:a16="http://schemas.microsoft.com/office/drawing/2014/main" val="123831644"/>
                    </a:ext>
                  </a:extLst>
                </a:gridCol>
              </a:tblGrid>
              <a:tr h="14015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Outpatient Outcome</a:t>
                      </a:r>
                      <a:endParaRPr lang="en-US" sz="12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06" marR="5606" marT="560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>
                          <a:effectLst/>
                        </a:rPr>
                        <a:t>Number</a:t>
                      </a:r>
                      <a:endParaRPr lang="en-US" sz="1200" b="1" i="0" u="none" strike="noStrike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06" marR="5606" marT="560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Percentage</a:t>
                      </a:r>
                      <a:endParaRPr lang="en-US" sz="12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06" marR="5606" marT="5606" marB="0"/>
                </a:tc>
                <a:extLst>
                  <a:ext uri="{0D108BD9-81ED-4DB2-BD59-A6C34878D82A}">
                    <a16:rowId xmlns:a16="http://schemas.microsoft.com/office/drawing/2014/main" val="1936430306"/>
                  </a:ext>
                </a:extLst>
              </a:tr>
              <a:tr h="140150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Stayed in Location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06" marR="5606" marT="560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>
                          <a:effectLst/>
                        </a:rPr>
                        <a:t>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06" marR="5606" marT="560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53%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06" marR="5606" marT="5606" marB="0"/>
                </a:tc>
                <a:extLst>
                  <a:ext uri="{0D108BD9-81ED-4DB2-BD59-A6C34878D82A}">
                    <a16:rowId xmlns:a16="http://schemas.microsoft.com/office/drawing/2014/main" val="1356273109"/>
                  </a:ext>
                </a:extLst>
              </a:tr>
              <a:tr h="140150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Decision to Transfer Pt to ICU/CHDU, Actual Transfer to ICU/CHDU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06" marR="5606" marT="560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>
                          <a:effectLst/>
                        </a:rPr>
                        <a:t>5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06" marR="5606" marT="560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 smtClean="0">
                          <a:effectLst/>
                        </a:rPr>
                        <a:t>29%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06" marR="5606" marT="5606" marB="0"/>
                </a:tc>
                <a:extLst>
                  <a:ext uri="{0D108BD9-81ED-4DB2-BD59-A6C34878D82A}">
                    <a16:rowId xmlns:a16="http://schemas.microsoft.com/office/drawing/2014/main" val="2927097218"/>
                  </a:ext>
                </a:extLst>
              </a:tr>
              <a:tr h="140150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Admission To The Ward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06" marR="5606" marT="560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>
                          <a:effectLst/>
                        </a:rPr>
                        <a:t>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06" marR="5606" marT="560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 smtClean="0">
                          <a:effectLst/>
                        </a:rPr>
                        <a:t>6%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06" marR="5606" marT="5606" marB="0"/>
                </a:tc>
                <a:extLst>
                  <a:ext uri="{0D108BD9-81ED-4DB2-BD59-A6C34878D82A}">
                    <a16:rowId xmlns:a16="http://schemas.microsoft.com/office/drawing/2014/main" val="1506522462"/>
                  </a:ext>
                </a:extLst>
              </a:tr>
              <a:tr h="140150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Discharged Home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06" marR="5606" marT="560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>
                          <a:effectLst/>
                        </a:rPr>
                        <a:t>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06" marR="5606" marT="560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 smtClean="0">
                          <a:effectLst/>
                        </a:rPr>
                        <a:t>6%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06" marR="5606" marT="5606" marB="0"/>
                </a:tc>
                <a:extLst>
                  <a:ext uri="{0D108BD9-81ED-4DB2-BD59-A6C34878D82A}">
                    <a16:rowId xmlns:a16="http://schemas.microsoft.com/office/drawing/2014/main" val="2653706619"/>
                  </a:ext>
                </a:extLst>
              </a:tr>
              <a:tr h="140150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Transferred to DEM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06" marR="5606" marT="560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>
                          <a:effectLst/>
                        </a:rPr>
                        <a:t>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06" marR="5606" marT="560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 smtClean="0">
                          <a:effectLst/>
                        </a:rPr>
                        <a:t>6%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06" marR="5606" marT="5606" marB="0"/>
                </a:tc>
                <a:extLst>
                  <a:ext uri="{0D108BD9-81ED-4DB2-BD59-A6C34878D82A}">
                    <a16:rowId xmlns:a16="http://schemas.microsoft.com/office/drawing/2014/main" val="4176694055"/>
                  </a:ext>
                </a:extLst>
              </a:tr>
              <a:tr h="140150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Total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06" marR="5606" marT="560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17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06" marR="5606" marT="560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100%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06" marR="5606" marT="5606" marB="0"/>
                </a:tc>
                <a:extLst>
                  <a:ext uri="{0D108BD9-81ED-4DB2-BD59-A6C34878D82A}">
                    <a16:rowId xmlns:a16="http://schemas.microsoft.com/office/drawing/2014/main" val="1755353808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6164853"/>
              </p:ext>
            </p:extLst>
          </p:nvPr>
        </p:nvGraphicFramePr>
        <p:xfrm>
          <a:off x="340501" y="3789040"/>
          <a:ext cx="8229601" cy="753944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3071388">
                  <a:extLst>
                    <a:ext uri="{9D8B030D-6E8A-4147-A177-3AD203B41FA5}">
                      <a16:colId xmlns:a16="http://schemas.microsoft.com/office/drawing/2014/main" val="1452073837"/>
                    </a:ext>
                  </a:extLst>
                </a:gridCol>
                <a:gridCol w="1092921">
                  <a:extLst>
                    <a:ext uri="{9D8B030D-6E8A-4147-A177-3AD203B41FA5}">
                      <a16:colId xmlns:a16="http://schemas.microsoft.com/office/drawing/2014/main" val="4284649240"/>
                    </a:ext>
                  </a:extLst>
                </a:gridCol>
                <a:gridCol w="4065292">
                  <a:extLst>
                    <a:ext uri="{9D8B030D-6E8A-4147-A177-3AD203B41FA5}">
                      <a16:colId xmlns:a16="http://schemas.microsoft.com/office/drawing/2014/main" val="3130823653"/>
                    </a:ext>
                  </a:extLst>
                </a:gridCol>
              </a:tblGrid>
              <a:tr h="12633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28 Day Outcome</a:t>
                      </a:r>
                      <a:endParaRPr lang="en-US" sz="1200" b="1" i="0" u="none" strike="noStrike" dirty="0">
                        <a:solidFill>
                          <a:srgbClr val="8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06" marR="5606" marT="560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>
                          <a:effectLst/>
                        </a:rPr>
                        <a:t>Number</a:t>
                      </a:r>
                      <a:endParaRPr lang="en-US" sz="1200" b="1" i="0" u="none" strike="noStrike">
                        <a:solidFill>
                          <a:srgbClr val="8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06" marR="5606" marT="560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>
                          <a:effectLst/>
                        </a:rPr>
                        <a:t>Percentage</a:t>
                      </a:r>
                      <a:endParaRPr lang="en-US" sz="1200" b="1" i="0" u="none" strike="noStrike">
                        <a:solidFill>
                          <a:srgbClr val="8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06" marR="5606" marT="5606" marB="0"/>
                </a:tc>
                <a:extLst>
                  <a:ext uri="{0D108BD9-81ED-4DB2-BD59-A6C34878D82A}">
                    <a16:rowId xmlns:a16="http://schemas.microsoft.com/office/drawing/2014/main" val="3629084142"/>
                  </a:ext>
                </a:extLst>
              </a:tr>
              <a:tr h="140150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Transferred to 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06" marR="5606" marT="560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>
                          <a:effectLst/>
                        </a:rPr>
                        <a:t>4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06" marR="5606" marT="560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>
                          <a:effectLst/>
                        </a:rPr>
                        <a:t>75%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06" marR="5606" marT="5606" marB="0"/>
                </a:tc>
                <a:extLst>
                  <a:ext uri="{0D108BD9-81ED-4DB2-BD59-A6C34878D82A}">
                    <a16:rowId xmlns:a16="http://schemas.microsoft.com/office/drawing/2014/main" val="3408195873"/>
                  </a:ext>
                </a:extLst>
              </a:tr>
              <a:tr h="140150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DNAR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06" marR="5606" marT="560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06" marR="5606" marT="560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25%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06" marR="5606" marT="5606" marB="0"/>
                </a:tc>
                <a:extLst>
                  <a:ext uri="{0D108BD9-81ED-4DB2-BD59-A6C34878D82A}">
                    <a16:rowId xmlns:a16="http://schemas.microsoft.com/office/drawing/2014/main" val="2037489755"/>
                  </a:ext>
                </a:extLst>
              </a:tr>
              <a:tr h="1401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>
                          <a:effectLst/>
                        </a:rPr>
                        <a:t>Total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06" marR="5606" marT="56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>
                          <a:effectLst/>
                        </a:rPr>
                        <a:t>5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06" marR="5606" marT="560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100%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06" marR="5606" marT="5606" marB="0"/>
                </a:tc>
                <a:extLst>
                  <a:ext uri="{0D108BD9-81ED-4DB2-BD59-A6C34878D82A}">
                    <a16:rowId xmlns:a16="http://schemas.microsoft.com/office/drawing/2014/main" val="3639385900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0707344"/>
              </p:ext>
            </p:extLst>
          </p:nvPr>
        </p:nvGraphicFramePr>
        <p:xfrm>
          <a:off x="309732" y="4807758"/>
          <a:ext cx="8229601" cy="714375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3096346">
                  <a:extLst>
                    <a:ext uri="{9D8B030D-6E8A-4147-A177-3AD203B41FA5}">
                      <a16:colId xmlns:a16="http://schemas.microsoft.com/office/drawing/2014/main" val="89816599"/>
                    </a:ext>
                  </a:extLst>
                </a:gridCol>
                <a:gridCol w="5133255">
                  <a:extLst>
                    <a:ext uri="{9D8B030D-6E8A-4147-A177-3AD203B41FA5}">
                      <a16:colId xmlns:a16="http://schemas.microsoft.com/office/drawing/2014/main" val="511899125"/>
                    </a:ext>
                  </a:extLst>
                </a:gridCol>
              </a:tblGrid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Average Length of Stay in ICU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5  Days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74994688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RRT utilization </a:t>
                      </a:r>
                      <a:r>
                        <a:rPr lang="en-US" sz="1200" b="1" u="none" strike="noStrike" dirty="0" smtClean="0">
                          <a:effectLst/>
                        </a:rPr>
                        <a:t>average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68  Minutes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11529904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Average of First Response Arrival Time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7  Minutes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71835506"/>
                  </a:ext>
                </a:extLst>
              </a:tr>
            </a:tbl>
          </a:graphicData>
        </a:graphic>
      </p:graphicFrame>
      <p:pic>
        <p:nvPicPr>
          <p:cNvPr id="6" name="Picture 5" descr="C:\Documents and Settings\f89933\Desktop\png-brandmark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1" y="131623"/>
            <a:ext cx="1224136" cy="83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32250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9524" y="548679"/>
            <a:ext cx="7532837" cy="1051520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latin typeface="Arial Narrow" panose="020B0606020202030204" pitchFamily="34" charset="0"/>
              </a:rPr>
              <a:t>Code for Intubation with/without RRT Activation 3</a:t>
            </a:r>
            <a:r>
              <a:rPr lang="en-US" sz="2400" b="1" baseline="30000" dirty="0" smtClean="0">
                <a:latin typeface="Arial Narrow" panose="020B0606020202030204" pitchFamily="34" charset="0"/>
              </a:rPr>
              <a:t>rd</a:t>
            </a:r>
            <a:r>
              <a:rPr lang="en-US" sz="2400" b="1" dirty="0" smtClean="0">
                <a:latin typeface="Arial Narrow" panose="020B0606020202030204" pitchFamily="34" charset="0"/>
              </a:rPr>
              <a:t>  Q 2024 (In &amp; Out Patients)</a:t>
            </a:r>
            <a:endParaRPr lang="en-US" sz="2400" dirty="0">
              <a:latin typeface="Arial Narrow" panose="020B0606020202030204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7859713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Picture 5" descr="C:\Documents and Settings\f89933\Desktop\png-brandmark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12361" y="131623"/>
            <a:ext cx="1224136" cy="83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5606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283152" cy="1143000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Rapid Response Team Utilization for Adult</a:t>
            </a:r>
            <a:b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In-Patients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Other (Unlisted unit)</a:t>
            </a:r>
            <a:endParaRPr lang="en-US" sz="3200" dirty="0"/>
          </a:p>
        </p:txBody>
      </p:sp>
      <p:graphicFrame>
        <p:nvGraphicFramePr>
          <p:cNvPr id="6" name="chart2.xml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Picture 5" descr="C:\Documents and Settings\f89933\Desktop\png-brandmark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1" y="131623"/>
            <a:ext cx="1224136" cy="83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34432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67128" cy="1143000"/>
          </a:xfrm>
        </p:spPr>
        <p:txBody>
          <a:bodyPr>
            <a:normAutofit fontScale="90000"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Rapid Response Team Utilization for Adult</a:t>
            </a:r>
            <a:b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In- out Patients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Other (Unlisted unit)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1338880"/>
              </p:ext>
            </p:extLst>
          </p:nvPr>
        </p:nvGraphicFramePr>
        <p:xfrm>
          <a:off x="251520" y="1556792"/>
          <a:ext cx="8301606" cy="775404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4285036">
                  <a:extLst>
                    <a:ext uri="{9D8B030D-6E8A-4147-A177-3AD203B41FA5}">
                      <a16:colId xmlns:a16="http://schemas.microsoft.com/office/drawing/2014/main" val="300627895"/>
                    </a:ext>
                  </a:extLst>
                </a:gridCol>
                <a:gridCol w="2491785">
                  <a:extLst>
                    <a:ext uri="{9D8B030D-6E8A-4147-A177-3AD203B41FA5}">
                      <a16:colId xmlns:a16="http://schemas.microsoft.com/office/drawing/2014/main" val="3887755452"/>
                    </a:ext>
                  </a:extLst>
                </a:gridCol>
                <a:gridCol w="1524785">
                  <a:extLst>
                    <a:ext uri="{9D8B030D-6E8A-4147-A177-3AD203B41FA5}">
                      <a16:colId xmlns:a16="http://schemas.microsoft.com/office/drawing/2014/main" val="3604361643"/>
                    </a:ext>
                  </a:extLst>
                </a:gridCol>
              </a:tblGrid>
              <a:tr h="19385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1" u="none" strike="noStrike" dirty="0">
                          <a:effectLst/>
                        </a:rPr>
                        <a:t>Inpatient Outcome</a:t>
                      </a:r>
                      <a:endParaRPr lang="en-US" sz="1000" b="1" i="0" u="none" strike="noStrike" dirty="0">
                        <a:solidFill>
                          <a:srgbClr val="8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54" marR="7754" marT="775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1" u="none" strike="noStrike">
                          <a:effectLst/>
                        </a:rPr>
                        <a:t>Number</a:t>
                      </a:r>
                      <a:endParaRPr lang="en-US" sz="1000" b="1" i="0" u="none" strike="noStrike">
                        <a:solidFill>
                          <a:srgbClr val="8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54" marR="7754" marT="775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1" u="none" strike="noStrike">
                          <a:effectLst/>
                        </a:rPr>
                        <a:t>Percentage</a:t>
                      </a:r>
                      <a:endParaRPr lang="en-US" sz="1000" b="1" i="0" u="none" strike="noStrike">
                        <a:solidFill>
                          <a:srgbClr val="8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54" marR="7754" marT="7754" marB="0"/>
                </a:tc>
                <a:extLst>
                  <a:ext uri="{0D108BD9-81ED-4DB2-BD59-A6C34878D82A}">
                    <a16:rowId xmlns:a16="http://schemas.microsoft.com/office/drawing/2014/main" val="3406001371"/>
                  </a:ext>
                </a:extLst>
              </a:tr>
              <a:tr h="193851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u="none" strike="noStrike">
                          <a:effectLst/>
                        </a:rPr>
                        <a:t>Stayed in Room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54" marR="7754" marT="775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1" u="none" strike="noStrike">
                          <a:effectLst/>
                        </a:rPr>
                        <a:t>15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54" marR="7754" marT="775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1" u="none" strike="noStrike">
                          <a:effectLst/>
                        </a:rPr>
                        <a:t>63%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54" marR="7754" marT="7754" marB="0"/>
                </a:tc>
                <a:extLst>
                  <a:ext uri="{0D108BD9-81ED-4DB2-BD59-A6C34878D82A}">
                    <a16:rowId xmlns:a16="http://schemas.microsoft.com/office/drawing/2014/main" val="4117694228"/>
                  </a:ext>
                </a:extLst>
              </a:tr>
              <a:tr h="193851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u="none" strike="noStrike">
                          <a:effectLst/>
                        </a:rPr>
                        <a:t>Decision to Transfer Pt to ICU/CHDU, Actual Transfer to ICU/CHDU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54" marR="7754" marT="775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1" u="none" strike="noStrike">
                          <a:effectLst/>
                        </a:rPr>
                        <a:t>9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54" marR="7754" marT="775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1" u="none" strike="noStrike">
                          <a:effectLst/>
                        </a:rPr>
                        <a:t>38%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54" marR="7754" marT="7754" marB="0"/>
                </a:tc>
                <a:extLst>
                  <a:ext uri="{0D108BD9-81ED-4DB2-BD59-A6C34878D82A}">
                    <a16:rowId xmlns:a16="http://schemas.microsoft.com/office/drawing/2014/main" val="958546868"/>
                  </a:ext>
                </a:extLst>
              </a:tr>
              <a:tr h="193851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u="none" strike="noStrike">
                          <a:effectLst/>
                        </a:rPr>
                        <a:t>Total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54" marR="7754" marT="775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1" u="none" strike="noStrike">
                          <a:effectLst/>
                        </a:rPr>
                        <a:t>24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54" marR="7754" marT="775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1" u="none" strike="noStrike" dirty="0">
                          <a:effectLst/>
                        </a:rPr>
                        <a:t>100%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54" marR="7754" marT="7754" marB="0"/>
                </a:tc>
                <a:extLst>
                  <a:ext uri="{0D108BD9-81ED-4DB2-BD59-A6C34878D82A}">
                    <a16:rowId xmlns:a16="http://schemas.microsoft.com/office/drawing/2014/main" val="150684161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227311"/>
              </p:ext>
            </p:extLst>
          </p:nvPr>
        </p:nvGraphicFramePr>
        <p:xfrm>
          <a:off x="251520" y="2564904"/>
          <a:ext cx="8301608" cy="714375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753765">
                  <a:extLst>
                    <a:ext uri="{9D8B030D-6E8A-4147-A177-3AD203B41FA5}">
                      <a16:colId xmlns:a16="http://schemas.microsoft.com/office/drawing/2014/main" val="641326084"/>
                    </a:ext>
                  </a:extLst>
                </a:gridCol>
                <a:gridCol w="2780640">
                  <a:extLst>
                    <a:ext uri="{9D8B030D-6E8A-4147-A177-3AD203B41FA5}">
                      <a16:colId xmlns:a16="http://schemas.microsoft.com/office/drawing/2014/main" val="2352008345"/>
                    </a:ext>
                  </a:extLst>
                </a:gridCol>
                <a:gridCol w="2767203">
                  <a:extLst>
                    <a:ext uri="{9D8B030D-6E8A-4147-A177-3AD203B41FA5}">
                      <a16:colId xmlns:a16="http://schemas.microsoft.com/office/drawing/2014/main" val="3116931677"/>
                    </a:ext>
                  </a:extLst>
                </a:gridCol>
              </a:tblGrid>
              <a:tr h="23812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Outpatient Outcome</a:t>
                      </a:r>
                      <a:endParaRPr lang="en-US" sz="1200" b="1" i="0" u="none" strike="noStrike" dirty="0">
                        <a:solidFill>
                          <a:srgbClr val="8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>
                          <a:effectLst/>
                        </a:rPr>
                        <a:t>Number</a:t>
                      </a:r>
                      <a:endParaRPr lang="en-US" sz="1200" b="1" i="0" u="none" strike="noStrike">
                        <a:solidFill>
                          <a:srgbClr val="8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>
                          <a:effectLst/>
                        </a:rPr>
                        <a:t>Percentage</a:t>
                      </a:r>
                      <a:endParaRPr lang="en-US" sz="1200" b="1" i="0" u="none" strike="noStrike">
                        <a:solidFill>
                          <a:srgbClr val="8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78130710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>
                          <a:effectLst/>
                        </a:rPr>
                        <a:t>Transferred to DEM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>
                          <a:effectLst/>
                        </a:rPr>
                        <a:t>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>
                          <a:effectLst/>
                        </a:rPr>
                        <a:t>100%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360216001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>
                          <a:effectLst/>
                        </a:rPr>
                        <a:t>Total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>
                          <a:effectLst/>
                        </a:rPr>
                        <a:t>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100%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637839892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7381641"/>
              </p:ext>
            </p:extLst>
          </p:nvPr>
        </p:nvGraphicFramePr>
        <p:xfrm>
          <a:off x="208711" y="3647876"/>
          <a:ext cx="8328039" cy="142875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776013">
                  <a:extLst>
                    <a:ext uri="{9D8B030D-6E8A-4147-A177-3AD203B41FA5}">
                      <a16:colId xmlns:a16="http://schemas.microsoft.com/office/drawing/2014/main" val="2283487087"/>
                    </a:ext>
                  </a:extLst>
                </a:gridCol>
                <a:gridCol w="2776013">
                  <a:extLst>
                    <a:ext uri="{9D8B030D-6E8A-4147-A177-3AD203B41FA5}">
                      <a16:colId xmlns:a16="http://schemas.microsoft.com/office/drawing/2014/main" val="1359158736"/>
                    </a:ext>
                  </a:extLst>
                </a:gridCol>
                <a:gridCol w="2776013">
                  <a:extLst>
                    <a:ext uri="{9D8B030D-6E8A-4147-A177-3AD203B41FA5}">
                      <a16:colId xmlns:a16="http://schemas.microsoft.com/office/drawing/2014/main" val="3779133472"/>
                    </a:ext>
                  </a:extLst>
                </a:gridCol>
              </a:tblGrid>
              <a:tr h="23812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28 Day Outcome</a:t>
                      </a:r>
                      <a:endParaRPr lang="en-US" sz="1200" b="1" i="0" u="none" strike="noStrike" dirty="0">
                        <a:solidFill>
                          <a:srgbClr val="8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Number</a:t>
                      </a:r>
                      <a:endParaRPr lang="en-US" sz="1200" b="1" i="0" u="none" strike="noStrike" dirty="0">
                        <a:solidFill>
                          <a:srgbClr val="8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>
                          <a:effectLst/>
                        </a:rPr>
                        <a:t>Percentage</a:t>
                      </a:r>
                      <a:endParaRPr lang="en-US" sz="1200" b="1" i="0" u="none" strike="noStrike">
                        <a:solidFill>
                          <a:srgbClr val="8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25858667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Transferred to 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>
                          <a:effectLst/>
                        </a:rPr>
                        <a:t>67%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324182677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DNAR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>
                          <a:effectLst/>
                        </a:rPr>
                        <a:t>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>
                          <a:effectLst/>
                        </a:rPr>
                        <a:t>11%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085579724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Discharged Home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>
                          <a:effectLst/>
                        </a:rPr>
                        <a:t>11%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118059095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>
                          <a:effectLst/>
                        </a:rPr>
                        <a:t>Stayed in ICU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11%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147087995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>
                          <a:effectLst/>
                        </a:rPr>
                        <a:t>Total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9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100%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547982525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0866685"/>
              </p:ext>
            </p:extLst>
          </p:nvPr>
        </p:nvGraphicFramePr>
        <p:xfrm>
          <a:off x="225087" y="5445224"/>
          <a:ext cx="8328039" cy="714375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762737">
                  <a:extLst>
                    <a:ext uri="{9D8B030D-6E8A-4147-A177-3AD203B41FA5}">
                      <a16:colId xmlns:a16="http://schemas.microsoft.com/office/drawing/2014/main" val="923793209"/>
                    </a:ext>
                  </a:extLst>
                </a:gridCol>
                <a:gridCol w="5565302">
                  <a:extLst>
                    <a:ext uri="{9D8B030D-6E8A-4147-A177-3AD203B41FA5}">
                      <a16:colId xmlns:a16="http://schemas.microsoft.com/office/drawing/2014/main" val="591074762"/>
                    </a:ext>
                  </a:extLst>
                </a:gridCol>
              </a:tblGrid>
              <a:tr h="2381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effectLst/>
                        </a:rPr>
                        <a:t>Average Length of Stay in ICU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>
                          <a:effectLst/>
                        </a:rPr>
                        <a:t>5  Days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74814933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effectLst/>
                        </a:rPr>
                        <a:t>RRT utilization </a:t>
                      </a:r>
                      <a:r>
                        <a:rPr lang="en-US" sz="1200" b="1" u="none" strike="noStrike" dirty="0" smtClean="0">
                          <a:effectLst/>
                        </a:rPr>
                        <a:t>average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effectLst/>
                        </a:rPr>
                        <a:t>294  Minutes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43448399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effectLst/>
                        </a:rPr>
                        <a:t>Average of First Response Arrival Time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effectLst/>
                        </a:rPr>
                        <a:t>5  Minutes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70090243"/>
                  </a:ext>
                </a:extLst>
              </a:tr>
            </a:tbl>
          </a:graphicData>
        </a:graphic>
      </p:graphicFrame>
      <p:pic>
        <p:nvPicPr>
          <p:cNvPr id="8" name="Picture 5" descr="C:\Documents and Settings\f89933\Desktop\png-brandmark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1" y="131623"/>
            <a:ext cx="1224136" cy="83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33017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712" y="2708920"/>
            <a:ext cx="5256584" cy="1362075"/>
          </a:xfrm>
        </p:spPr>
        <p:txBody>
          <a:bodyPr>
            <a:noAutofit/>
          </a:bodyPr>
          <a:lstStyle/>
          <a:p>
            <a:pPr algn="ctr"/>
            <a:r>
              <a:rPr lang="en-US" sz="4800" dirty="0">
                <a:latin typeface="Arial Black" panose="020B0A04020102020204" pitchFamily="34" charset="0"/>
                <a:cs typeface="Arabic Typesetting" panose="03020402040406030203" pitchFamily="66" charset="-78"/>
              </a:rPr>
              <a:t>Thank you </a:t>
            </a:r>
          </a:p>
        </p:txBody>
      </p:sp>
    </p:spTree>
    <p:extLst>
      <p:ext uri="{BB962C8B-B14F-4D97-AF65-F5344CB8AC3E}">
        <p14:creationId xmlns:p14="http://schemas.microsoft.com/office/powerpoint/2010/main" val="746351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7992888" cy="1368152"/>
          </a:xfrm>
        </p:spPr>
        <p:txBody>
          <a:bodyPr>
            <a:normAutofit fontScale="90000"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Rapid Response Team Utilization Versus Adult </a:t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In-Patients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Codes(cardiac Arrest)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Units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rd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Q 2024</a:t>
            </a:r>
            <a:endParaRPr lang="en-US" sz="2800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3856411"/>
              </p:ext>
            </p:extLst>
          </p:nvPr>
        </p:nvGraphicFramePr>
        <p:xfrm>
          <a:off x="-1986" y="1700808"/>
          <a:ext cx="8894466" cy="5157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Picture 5" descr="C:\Documents and Settings\f89933\Desktop\png-brandmark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12361" y="131623"/>
            <a:ext cx="1224136" cy="83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47084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96" y="116632"/>
            <a:ext cx="7200800" cy="1728192"/>
          </a:xfrm>
        </p:spPr>
        <p:txBody>
          <a:bodyPr>
            <a:normAutofit/>
          </a:bodyPr>
          <a:lstStyle/>
          <a:p>
            <a:pPr lvl="0" fontAlgn="base">
              <a:spcAft>
                <a:spcPct val="0"/>
              </a:spcAft>
            </a:pPr>
            <a:r>
              <a:rPr lang="en-US" sz="31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en-US" sz="31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en-US" sz="28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Rapid 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Response Team Utilization for Adult </a:t>
            </a:r>
            <a:b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en-US" sz="2800" b="1" u="sng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In-Patients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in Main </a:t>
            </a:r>
            <a:r>
              <a:rPr lang="en-US" sz="28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Building 3</a:t>
            </a:r>
            <a:r>
              <a:rPr lang="en-US" sz="2800" b="1" baseline="30000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rd</a:t>
            </a:r>
            <a:r>
              <a:rPr lang="en-US" sz="28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Q 2024</a:t>
            </a:r>
            <a:endParaRPr lang="en-US" sz="28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11560" y="2060848"/>
            <a:ext cx="7760881" cy="3821718"/>
          </a:xfrm>
          <a:prstGeom prst="rect">
            <a:avLst/>
          </a:prstGeom>
        </p:spPr>
      </p:pic>
      <p:pic>
        <p:nvPicPr>
          <p:cNvPr id="5" name="Picture 5" descr="C:\Documents and Settings\f89933\Desktop\png-brandmark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60373" y="155927"/>
            <a:ext cx="1224136" cy="83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6612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2352" y="260648"/>
            <a:ext cx="8579296" cy="1426170"/>
          </a:xfrm>
        </p:spPr>
        <p:txBody>
          <a:bodyPr>
            <a:normAutofit fontScale="90000"/>
          </a:bodyPr>
          <a:lstStyle/>
          <a:p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Rapid Response Team Utilization for Adult</a:t>
            </a:r>
            <a:b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In-Patients</a:t>
            </a: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Main Building by Units 3</a:t>
            </a:r>
            <a:r>
              <a:rPr lang="en-US" sz="31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rd</a:t>
            </a: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Q2024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graphicFrame>
        <p:nvGraphicFramePr>
          <p:cNvPr id="6" name="chart2.xml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Picture 5" descr="C:\Documents and Settings\f89933\Desktop\png-brandmark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12360" y="145380"/>
            <a:ext cx="1224136" cy="83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8996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" y="-79359"/>
            <a:ext cx="7884367" cy="2246769"/>
          </a:xfr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Rapid Response Team Utilization and Outcomes for Adult </a:t>
            </a:r>
            <a:r>
              <a:rPr lang="en-US" sz="28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In-Patients</a:t>
            </a:r>
            <a:r>
              <a:rPr lang="en-US" sz="2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in Main Building </a:t>
            </a:r>
            <a:r>
              <a:rPr lang="en-US" sz="28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</a:t>
            </a:r>
            <a:r>
              <a:rPr lang="en-US" sz="2800" baseline="300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rd</a:t>
            </a:r>
            <a:r>
              <a:rPr lang="en-US" sz="28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en-US" sz="28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en-US" sz="28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Q2024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en-US" sz="28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9364483"/>
              </p:ext>
            </p:extLst>
          </p:nvPr>
        </p:nvGraphicFramePr>
        <p:xfrm>
          <a:off x="395536" y="1630978"/>
          <a:ext cx="8229600" cy="1181329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3895612">
                  <a:extLst>
                    <a:ext uri="{9D8B030D-6E8A-4147-A177-3AD203B41FA5}">
                      <a16:colId xmlns:a16="http://schemas.microsoft.com/office/drawing/2014/main" val="4178760380"/>
                    </a:ext>
                  </a:extLst>
                </a:gridCol>
                <a:gridCol w="2068656">
                  <a:extLst>
                    <a:ext uri="{9D8B030D-6E8A-4147-A177-3AD203B41FA5}">
                      <a16:colId xmlns:a16="http://schemas.microsoft.com/office/drawing/2014/main" val="2290837021"/>
                    </a:ext>
                  </a:extLst>
                </a:gridCol>
                <a:gridCol w="2265332">
                  <a:extLst>
                    <a:ext uri="{9D8B030D-6E8A-4147-A177-3AD203B41FA5}">
                      <a16:colId xmlns:a16="http://schemas.microsoft.com/office/drawing/2014/main" val="1023486767"/>
                    </a:ext>
                  </a:extLst>
                </a:gridCol>
              </a:tblGrid>
              <a:tr h="269486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Inpatient Outcome</a:t>
                      </a:r>
                      <a:endParaRPr lang="en-US" sz="12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11" marR="7111" marT="711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Number</a:t>
                      </a:r>
                      <a:endParaRPr lang="en-US" sz="12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11" marR="7111" marT="711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Percentage</a:t>
                      </a:r>
                      <a:endParaRPr lang="en-US" sz="12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11" marR="7111" marT="7111" marB="0"/>
                </a:tc>
                <a:extLst>
                  <a:ext uri="{0D108BD9-81ED-4DB2-BD59-A6C34878D82A}">
                    <a16:rowId xmlns:a16="http://schemas.microsoft.com/office/drawing/2014/main" val="335600475"/>
                  </a:ext>
                </a:extLst>
              </a:tr>
              <a:tr h="269486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>
                          <a:effectLst/>
                        </a:rPr>
                        <a:t>Stayed in Room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11" marR="7111" marT="711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148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11" marR="7111" marT="711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78%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11" marR="7111" marT="7111" marB="0"/>
                </a:tc>
                <a:extLst>
                  <a:ext uri="{0D108BD9-81ED-4DB2-BD59-A6C34878D82A}">
                    <a16:rowId xmlns:a16="http://schemas.microsoft.com/office/drawing/2014/main" val="319525956"/>
                  </a:ext>
                </a:extLst>
              </a:tr>
              <a:tr h="269486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Decision to Transfer Pt to ICU/CHDU, Actual Transfer to ICU/CHDU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11" marR="7111" marT="711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>
                          <a:effectLst/>
                        </a:rPr>
                        <a:t>42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11" marR="7111" marT="711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 smtClean="0">
                          <a:effectLst/>
                        </a:rPr>
                        <a:t>22%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11" marR="7111" marT="7111" marB="0"/>
                </a:tc>
                <a:extLst>
                  <a:ext uri="{0D108BD9-81ED-4DB2-BD59-A6C34878D82A}">
                    <a16:rowId xmlns:a16="http://schemas.microsoft.com/office/drawing/2014/main" val="3556449587"/>
                  </a:ext>
                </a:extLst>
              </a:tr>
              <a:tr h="269486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>
                          <a:effectLst/>
                        </a:rPr>
                        <a:t>Total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11" marR="7111" marT="711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>
                          <a:effectLst/>
                        </a:rPr>
                        <a:t>190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11" marR="7111" marT="711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100%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11" marR="7111" marT="7111" marB="0"/>
                </a:tc>
                <a:extLst>
                  <a:ext uri="{0D108BD9-81ED-4DB2-BD59-A6C34878D82A}">
                    <a16:rowId xmlns:a16="http://schemas.microsoft.com/office/drawing/2014/main" val="2836966303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4966392"/>
              </p:ext>
            </p:extLst>
          </p:nvPr>
        </p:nvGraphicFramePr>
        <p:xfrm>
          <a:off x="395536" y="2924944"/>
          <a:ext cx="8229600" cy="1152129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3888432">
                  <a:extLst>
                    <a:ext uri="{9D8B030D-6E8A-4147-A177-3AD203B41FA5}">
                      <a16:colId xmlns:a16="http://schemas.microsoft.com/office/drawing/2014/main" val="2184749545"/>
                    </a:ext>
                  </a:extLst>
                </a:gridCol>
                <a:gridCol w="4341168">
                  <a:extLst>
                    <a:ext uri="{9D8B030D-6E8A-4147-A177-3AD203B41FA5}">
                      <a16:colId xmlns:a16="http://schemas.microsoft.com/office/drawing/2014/main" val="2998348156"/>
                    </a:ext>
                  </a:extLst>
                </a:gridCol>
              </a:tblGrid>
              <a:tr h="38404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effectLst/>
                        </a:rPr>
                        <a:t>Average Length of Stay in ICU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effectLst/>
                        </a:rPr>
                        <a:t>5  Days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41406577"/>
                  </a:ext>
                </a:extLst>
              </a:tr>
              <a:tr h="38404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effectLst/>
                        </a:rPr>
                        <a:t>RRT utilization </a:t>
                      </a:r>
                      <a:r>
                        <a:rPr lang="en-US" sz="1200" b="1" u="none" strike="noStrike" dirty="0" smtClean="0">
                          <a:effectLst/>
                        </a:rPr>
                        <a:t>average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effectLst/>
                        </a:rPr>
                        <a:t>280  Minutes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9413586"/>
                  </a:ext>
                </a:extLst>
              </a:tr>
              <a:tr h="38404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>
                          <a:effectLst/>
                        </a:rPr>
                        <a:t>Average of First Response Arrival Time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effectLst/>
                        </a:rPr>
                        <a:t>6  Minutes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79834358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6398570"/>
              </p:ext>
            </p:extLst>
          </p:nvPr>
        </p:nvGraphicFramePr>
        <p:xfrm>
          <a:off x="439451" y="4293096"/>
          <a:ext cx="8229599" cy="1532994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710844">
                  <a:extLst>
                    <a:ext uri="{9D8B030D-6E8A-4147-A177-3AD203B41FA5}">
                      <a16:colId xmlns:a16="http://schemas.microsoft.com/office/drawing/2014/main" val="2061683118"/>
                    </a:ext>
                  </a:extLst>
                </a:gridCol>
                <a:gridCol w="2133673">
                  <a:extLst>
                    <a:ext uri="{9D8B030D-6E8A-4147-A177-3AD203B41FA5}">
                      <a16:colId xmlns:a16="http://schemas.microsoft.com/office/drawing/2014/main" val="2021497371"/>
                    </a:ext>
                  </a:extLst>
                </a:gridCol>
                <a:gridCol w="4385082">
                  <a:extLst>
                    <a:ext uri="{9D8B030D-6E8A-4147-A177-3AD203B41FA5}">
                      <a16:colId xmlns:a16="http://schemas.microsoft.com/office/drawing/2014/main" val="2662729994"/>
                    </a:ext>
                  </a:extLst>
                </a:gridCol>
              </a:tblGrid>
              <a:tr h="255499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28 Day Outcome</a:t>
                      </a:r>
                      <a:endParaRPr lang="en-US" sz="12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>
                          <a:effectLst/>
                        </a:rPr>
                        <a:t>Number</a:t>
                      </a:r>
                      <a:endParaRPr lang="en-US" sz="1200" b="1" i="0" u="none" strike="noStrike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Percentage</a:t>
                      </a:r>
                      <a:endParaRPr lang="en-US" sz="12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/>
                </a:tc>
                <a:extLst>
                  <a:ext uri="{0D108BD9-81ED-4DB2-BD59-A6C34878D82A}">
                    <a16:rowId xmlns:a16="http://schemas.microsoft.com/office/drawing/2014/main" val="1067179015"/>
                  </a:ext>
                </a:extLst>
              </a:tr>
              <a:tr h="255499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Transferred to 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>
                          <a:effectLst/>
                        </a:rPr>
                        <a:t>30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>
                          <a:effectLst/>
                        </a:rPr>
                        <a:t>72%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/>
                </a:tc>
                <a:extLst>
                  <a:ext uri="{0D108BD9-81ED-4DB2-BD59-A6C34878D82A}">
                    <a16:rowId xmlns:a16="http://schemas.microsoft.com/office/drawing/2014/main" val="3017992046"/>
                  </a:ext>
                </a:extLst>
              </a:tr>
              <a:tr h="255499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DNAR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7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>
                          <a:effectLst/>
                        </a:rPr>
                        <a:t>18%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/>
                </a:tc>
                <a:extLst>
                  <a:ext uri="{0D108BD9-81ED-4DB2-BD59-A6C34878D82A}">
                    <a16:rowId xmlns:a16="http://schemas.microsoft.com/office/drawing/2014/main" val="3343604110"/>
                  </a:ext>
                </a:extLst>
              </a:tr>
              <a:tr h="255499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>
                          <a:effectLst/>
                        </a:rPr>
                        <a:t>Deceased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5%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/>
                </a:tc>
                <a:extLst>
                  <a:ext uri="{0D108BD9-81ED-4DB2-BD59-A6C34878D82A}">
                    <a16:rowId xmlns:a16="http://schemas.microsoft.com/office/drawing/2014/main" val="149697684"/>
                  </a:ext>
                </a:extLst>
              </a:tr>
              <a:tr h="255499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>
                          <a:effectLst/>
                        </a:rPr>
                        <a:t>Stayed in ICU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>
                          <a:effectLst/>
                        </a:rPr>
                        <a:t>3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5%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/>
                </a:tc>
                <a:extLst>
                  <a:ext uri="{0D108BD9-81ED-4DB2-BD59-A6C34878D82A}">
                    <a16:rowId xmlns:a16="http://schemas.microsoft.com/office/drawing/2014/main" val="2435353943"/>
                  </a:ext>
                </a:extLst>
              </a:tr>
              <a:tr h="2554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>
                          <a:effectLst/>
                        </a:rPr>
                        <a:t>Total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>
                          <a:effectLst/>
                        </a:rPr>
                        <a:t>42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100%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80" marR="8780" marT="8780" marB="0"/>
                </a:tc>
                <a:extLst>
                  <a:ext uri="{0D108BD9-81ED-4DB2-BD59-A6C34878D82A}">
                    <a16:rowId xmlns:a16="http://schemas.microsoft.com/office/drawing/2014/main" val="921759465"/>
                  </a:ext>
                </a:extLst>
              </a:tr>
            </a:tbl>
          </a:graphicData>
        </a:graphic>
      </p:graphicFrame>
      <p:pic>
        <p:nvPicPr>
          <p:cNvPr id="6" name="Picture 5" descr="C:\Documents and Settings\f89933\Desktop\png-brandmark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1" y="131623"/>
            <a:ext cx="1224136" cy="83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5403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348555"/>
            <a:ext cx="64087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Rapid Response Team Utilization for Adult </a:t>
            </a:r>
          </a:p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Out-Patients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Main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Building 3</a:t>
            </a:r>
            <a:r>
              <a:rPr lang="en-US" sz="28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rd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Q2024</a:t>
            </a:r>
          </a:p>
        </p:txBody>
      </p:sp>
      <p:sp>
        <p:nvSpPr>
          <p:cNvPr id="2" name="Rectangle 1"/>
          <p:cNvSpPr/>
          <p:nvPr/>
        </p:nvSpPr>
        <p:spPr>
          <a:xfrm>
            <a:off x="3396037" y="3244334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6" name="chart1.xml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5370787"/>
              </p:ext>
            </p:extLst>
          </p:nvPr>
        </p:nvGraphicFramePr>
        <p:xfrm>
          <a:off x="395536" y="1733550"/>
          <a:ext cx="8136904" cy="43597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Picture 5" descr="C:\Documents and Settings\f89933\Desktop\png-brandmark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79920" y="206939"/>
            <a:ext cx="1224136" cy="83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77955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44660</TotalTime>
  <Words>1433</Words>
  <Application>Microsoft Office PowerPoint</Application>
  <PresentationFormat>On-screen Show (4:3)</PresentationFormat>
  <Paragraphs>478</Paragraphs>
  <Slides>42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2" baseType="lpstr">
      <vt:lpstr>Arabic Typesetting</vt:lpstr>
      <vt:lpstr>Arial</vt:lpstr>
      <vt:lpstr>Arial Black</vt:lpstr>
      <vt:lpstr>Arial Narrow</vt:lpstr>
      <vt:lpstr>Calibri</vt:lpstr>
      <vt:lpstr>Cambria</vt:lpstr>
      <vt:lpstr>Candara</vt:lpstr>
      <vt:lpstr>Times New Roman</vt:lpstr>
      <vt:lpstr>Verdana</vt:lpstr>
      <vt:lpstr>Office Theme</vt:lpstr>
      <vt:lpstr>Rapid Response Team Report for 3rd  Quarter 2024</vt:lpstr>
      <vt:lpstr>Rapid Response Team Utilization Versus ADULT  In-Patients Codes by Quarters for 3rd 2024 </vt:lpstr>
      <vt:lpstr>Rapid Response Team Utilization Versus  ADULT Out-Patients Codes by Quarters for 3rd  Q2024 </vt:lpstr>
      <vt:lpstr>Code for Intubation with/without RRT Activation 3rd  Q 2024 (In &amp; Out Patients)</vt:lpstr>
      <vt:lpstr>Rapid Response Team Utilization Versus Adult  In-Patients Codes(cardiac Arrest) by Units 3rd  Q 2024</vt:lpstr>
      <vt:lpstr> Rapid Response Team Utilization for Adult  In-Patients in Main Building 3rd Q 2024</vt:lpstr>
      <vt:lpstr> Rapid Response Team Utilization for Adult  In-Patients in Main Building by Units 3rd   Q2024 </vt:lpstr>
      <vt:lpstr>Rapid Response Team Utilization and Outcomes for Adult In-Patients in Main Building 3rd  Q2024  </vt:lpstr>
      <vt:lpstr>PowerPoint Presentation</vt:lpstr>
      <vt:lpstr>Rapid Response Team Utilization for Adult  Out-Patients in Main Building by Units 3rd Q2024</vt:lpstr>
      <vt:lpstr>Rapid Response Team Utilization and Outcomes for Adult Out-Patients in Main Building 3rd Q 2024</vt:lpstr>
      <vt:lpstr>  Rapid Response Team Utilization for Adult  In-Patients in KACOLD 3rd  Q2024      </vt:lpstr>
      <vt:lpstr>Rapid Response Team Utilization for Adult  In-Patients in KACOLD by Units 3rd  Q 2024  </vt:lpstr>
      <vt:lpstr>Rapid Response Team Utilization and Outcomes for Adult In-Patients in KACOLD 3rd  Q 2024  </vt:lpstr>
      <vt:lpstr>Rapid Response Team Utilization for Adult  Out-Patients in KACOLD by Units 3rd  Q2024  </vt:lpstr>
      <vt:lpstr>Rapid Response Team Utilization for Adult  Out-Patients in KACOLD by Units 23rd  Q2024  </vt:lpstr>
      <vt:lpstr>  Rapid Response Team Utilization and Outcomes  for Adult Out-Patients in KACOLD 3rd  Q2024  </vt:lpstr>
      <vt:lpstr> East-wing In-Patients  Adult 3rd  Q2024</vt:lpstr>
      <vt:lpstr>PowerPoint Presentation</vt:lpstr>
      <vt:lpstr>Rapid Response Team Utilization for Adult  In-Patients in East Wing by Units  3rd Q2024</vt:lpstr>
      <vt:lpstr>PowerPoint Presentation</vt:lpstr>
      <vt:lpstr>Pediatric In/Out-Patients  in Main Building 3rd Q 2024</vt:lpstr>
      <vt:lpstr>PowerPoint Presentation</vt:lpstr>
      <vt:lpstr>PowerPoint Presentation</vt:lpstr>
      <vt:lpstr>Rapid Response Team Utilization  and Outcomes  for Pediatric In-Patients in Main Building 3rd Q 2024  </vt:lpstr>
      <vt:lpstr>Pediatric Out-Patients  Main Building 3rd  Q2024</vt:lpstr>
      <vt:lpstr>PowerPoint Presentation</vt:lpstr>
      <vt:lpstr>Rapid Response Team Utilization for pediatric Out-Patients Main Building by Units 3rd  Q2024 </vt:lpstr>
      <vt:lpstr>Rapid Response Team Utilization  and Outcomes  for Pediatric Out-Patients in Main Building 3rd  Q 2024  </vt:lpstr>
      <vt:lpstr>Pediatric Out-Patients  in KACOLD 3rd Q2024</vt:lpstr>
      <vt:lpstr>PowerPoint Presentation</vt:lpstr>
      <vt:lpstr>PowerPoint Presentation</vt:lpstr>
      <vt:lpstr>PowerPoint Presentation</vt:lpstr>
      <vt:lpstr>Rapid Response Team Utilization for pediatric Out-Patients KFNCCC by Units 3rd Q2024 </vt:lpstr>
      <vt:lpstr>PowerPoint Presentation</vt:lpstr>
      <vt:lpstr>PowerPoint Presentation</vt:lpstr>
      <vt:lpstr>PowerPoint Presentation</vt:lpstr>
      <vt:lpstr>PowerPoint Presentation</vt:lpstr>
      <vt:lpstr>Rapid Response Team Utilization and Outcomes for Pediatric Out-Patients in KFNCCC 3rd  Q2024  </vt:lpstr>
      <vt:lpstr>Rapid Response Team Utilization for Adult  In-Patients in Other (Unlisted unit)</vt:lpstr>
      <vt:lpstr>Rapid Response Team Utilization for Adult  In- out Patients in Other (Unlisted unit)</vt:lpstr>
      <vt:lpstr>Thank you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Rapid Response Team</dc:title>
  <dc:creator>rrt team</dc:creator>
  <cp:lastModifiedBy>SIJANE, JASMIN</cp:lastModifiedBy>
  <cp:revision>1962</cp:revision>
  <cp:lastPrinted>2018-11-22T08:02:12Z</cp:lastPrinted>
  <dcterms:created xsi:type="dcterms:W3CDTF">2006-04-13T13:39:39Z</dcterms:created>
  <dcterms:modified xsi:type="dcterms:W3CDTF">2024-11-19T11:43:14Z</dcterms:modified>
</cp:coreProperties>
</file>