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78" r:id="rId4"/>
    <p:sldId id="259" r:id="rId5"/>
    <p:sldId id="262" r:id="rId6"/>
    <p:sldId id="272" r:id="rId7"/>
    <p:sldId id="264" r:id="rId8"/>
    <p:sldId id="274" r:id="rId9"/>
    <p:sldId id="275" r:id="rId10"/>
    <p:sldId id="276" r:id="rId11"/>
    <p:sldId id="277" r:id="rId12"/>
    <p:sldId id="266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320"/>
    <a:srgbClr val="1B5595"/>
    <a:srgbClr val="2062AE"/>
    <a:srgbClr val="375570"/>
    <a:srgbClr val="FAD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046" autoAdjust="0"/>
  </p:normalViewPr>
  <p:slideViewPr>
    <p:cSldViewPr snapToGrid="0">
      <p:cViewPr varScale="1">
        <p:scale>
          <a:sx n="92" d="100"/>
          <a:sy n="92" d="100"/>
        </p:scale>
        <p:origin x="127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E16E3-B490-4EAA-9C42-06E5BE738C1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2C082-1ED2-4BB7-BDB9-C978DF02F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9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morning, </a:t>
            </a:r>
          </a:p>
          <a:p>
            <a:r>
              <a:rPr lang="en-US" dirty="0" smtClean="0"/>
              <a:t>Thank you all for joining us today as we start celebrating the World Patient Safety day</a:t>
            </a:r>
          </a:p>
          <a:p>
            <a:r>
              <a:rPr lang="en-US" dirty="0" smtClean="0"/>
              <a:t>King Faisal Specialist Hospital and Research center has proudly collaborated</a:t>
            </a:r>
            <a:r>
              <a:rPr lang="en-US" baseline="0" dirty="0" smtClean="0"/>
              <a:t> annually with the WHO and </a:t>
            </a:r>
            <a:r>
              <a:rPr lang="en-US" baseline="0" dirty="0" err="1" smtClean="0"/>
              <a:t>SPSC</a:t>
            </a:r>
            <a:r>
              <a:rPr lang="en-US" baseline="0" dirty="0" smtClean="0"/>
              <a:t> to share the different themes that has been selected.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objectives during the upcoming 7-day-long activities is to:</a:t>
            </a:r>
          </a:p>
          <a:p>
            <a:pPr lvl="0" rt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RAISE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awareness of the medication-related harm and ADVOCATE urgent actions to improve medication safety.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ENGAGE all staff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efforts to prevent medication errors and unsafe practices.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EMPOWER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patients and families to be actively involved in the safe use of medication.</a:t>
            </a:r>
          </a:p>
          <a:p>
            <a:endParaRPr lang="en-US" dirty="0" smtClean="0"/>
          </a:p>
          <a:p>
            <a:r>
              <a:rPr lang="en-US" dirty="0" smtClean="0"/>
              <a:t>Please welcome</a:t>
            </a:r>
            <a:r>
              <a:rPr lang="en-US" baseline="0" dirty="0" smtClean="0"/>
              <a:t> our respected Patient Safety and Risk Management Committee chair to officially open the event.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2C082-1ED2-4BB7-BDB9-C978DF02F6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82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morning, </a:t>
            </a:r>
          </a:p>
          <a:p>
            <a:r>
              <a:rPr lang="en-US" dirty="0" smtClean="0"/>
              <a:t>Thank you all for joining us today as we start celebrating the World Patient Safety day</a:t>
            </a:r>
          </a:p>
          <a:p>
            <a:r>
              <a:rPr lang="en-US" dirty="0" smtClean="0"/>
              <a:t>King Faisal Specialist Hospital and Research center has proudly collaborated</a:t>
            </a:r>
            <a:r>
              <a:rPr lang="en-US" baseline="0" dirty="0" smtClean="0"/>
              <a:t> annually with the WHO and </a:t>
            </a:r>
            <a:r>
              <a:rPr lang="en-US" baseline="0" dirty="0" err="1" smtClean="0"/>
              <a:t>SPSC</a:t>
            </a:r>
            <a:r>
              <a:rPr lang="en-US" baseline="0" dirty="0" smtClean="0"/>
              <a:t> to share the different themes that has been selected.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objectives during the upcoming 7-day-long activities is to:</a:t>
            </a:r>
          </a:p>
          <a:p>
            <a:pPr lvl="0" rt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RAISE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awareness of the medication-related harm and ADVOCATE urgent actions to improve medication safety.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ENGAGE all staff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efforts to prevent medication errors and unsafe practices.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EMPOWER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patients and families to be actively involved in the safe use of medication.</a:t>
            </a:r>
          </a:p>
          <a:p>
            <a:endParaRPr lang="en-US" dirty="0" smtClean="0"/>
          </a:p>
          <a:p>
            <a:r>
              <a:rPr lang="en-US" dirty="0" smtClean="0"/>
              <a:t>Please welcome</a:t>
            </a:r>
            <a:r>
              <a:rPr lang="en-US" baseline="0" dirty="0" smtClean="0"/>
              <a:t> our respected Patient Safety and Risk Management Committee chair to officially open the event.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2C082-1ED2-4BB7-BDB9-C978DF02F6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77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2C082-1ED2-4BB7-BDB9-C978DF02F6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05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r>
              <a:rPr lang="en-US" baseline="0" dirty="0" smtClean="0"/>
              <a:t> a tertiary hospital, we realize our patients and family members may struggle managing the treatment provided by the healthcare members at home</a:t>
            </a:r>
          </a:p>
          <a:p>
            <a:r>
              <a:rPr lang="en-US" baseline="0" dirty="0" smtClean="0"/>
              <a:t>There’s no doubt that the intention of giving them these large numbers of pills and capsules is to help their complex medical conditions</a:t>
            </a:r>
          </a:p>
          <a:p>
            <a:r>
              <a:rPr lang="en-US" baseline="0" dirty="0" smtClean="0"/>
              <a:t>Looking at this video I’m about to play, we’re imagining a funny but relatable scenario from a patient dealing with polypharmacy situation: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2C082-1ED2-4BB7-BDB9-C978DF02F6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09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2C082-1ED2-4BB7-BDB9-C978DF02F6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17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2C082-1ED2-4BB7-BDB9-C978DF02F6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8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2C082-1ED2-4BB7-BDB9-C978DF02F6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9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A89F-648D-4FD2-B860-D078F8DA798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061B-74BC-4F05-9203-72490202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4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A89F-648D-4FD2-B860-D078F8DA798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061B-74BC-4F05-9203-72490202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8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A89F-648D-4FD2-B860-D078F8DA798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061B-74BC-4F05-9203-72490202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A89F-648D-4FD2-B860-D078F8DA798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061B-74BC-4F05-9203-72490202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3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A89F-648D-4FD2-B860-D078F8DA798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061B-74BC-4F05-9203-72490202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7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A89F-648D-4FD2-B860-D078F8DA798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061B-74BC-4F05-9203-72490202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6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A89F-648D-4FD2-B860-D078F8DA798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061B-74BC-4F05-9203-72490202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3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A89F-648D-4FD2-B860-D078F8DA798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061B-74BC-4F05-9203-72490202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8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A89F-648D-4FD2-B860-D078F8DA798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061B-74BC-4F05-9203-72490202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A89F-648D-4FD2-B860-D078F8DA798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061B-74BC-4F05-9203-72490202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4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A89F-648D-4FD2-B860-D078F8DA798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061B-74BC-4F05-9203-72490202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1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3A89F-648D-4FD2-B860-D078F8DA798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A061B-74BC-4F05-9203-72490202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1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orms.office.com/r/tXkyuX28T1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orms.office.com/r/xfbHPLpQFH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96716" y="105508"/>
            <a:ext cx="11992708" cy="6646984"/>
          </a:xfrm>
          <a:prstGeom prst="frame">
            <a:avLst>
              <a:gd name="adj1" fmla="val 1474"/>
            </a:avLst>
          </a:prstGeom>
          <a:solidFill>
            <a:srgbClr val="009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1" y="1336150"/>
            <a:ext cx="7215325" cy="459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2812" y="1104903"/>
            <a:ext cx="5820510" cy="10990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dirty="0" smtClean="0"/>
              <a:t>World Patient Safety Day Program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700" b="1" dirty="0" smtClean="0"/>
              <a:t>Opening Ceremony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/>
              <a:t>Sunday, 11 September, 2022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>
                <a:solidFill>
                  <a:srgbClr val="F383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 Safety “Medication without Harm”</a:t>
            </a:r>
            <a:endParaRPr lang="en-US" sz="1800" b="1" dirty="0">
              <a:solidFill>
                <a:srgbClr val="F383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95679"/>
              </p:ext>
            </p:extLst>
          </p:nvPr>
        </p:nvGraphicFramePr>
        <p:xfrm>
          <a:off x="597740" y="2309450"/>
          <a:ext cx="10987804" cy="4284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069">
                  <a:extLst>
                    <a:ext uri="{9D8B030D-6E8A-4147-A177-3AD203B41FA5}">
                      <a16:colId xmlns:a16="http://schemas.microsoft.com/office/drawing/2014/main" val="698970769"/>
                    </a:ext>
                  </a:extLst>
                </a:gridCol>
                <a:gridCol w="1186130">
                  <a:extLst>
                    <a:ext uri="{9D8B030D-6E8A-4147-A177-3AD203B41FA5}">
                      <a16:colId xmlns:a16="http://schemas.microsoft.com/office/drawing/2014/main" val="4256737921"/>
                    </a:ext>
                  </a:extLst>
                </a:gridCol>
                <a:gridCol w="5799827">
                  <a:extLst>
                    <a:ext uri="{9D8B030D-6E8A-4147-A177-3AD203B41FA5}">
                      <a16:colId xmlns:a16="http://schemas.microsoft.com/office/drawing/2014/main" val="852406198"/>
                    </a:ext>
                  </a:extLst>
                </a:gridCol>
                <a:gridCol w="2480778">
                  <a:extLst>
                    <a:ext uri="{9D8B030D-6E8A-4147-A177-3AD203B41FA5}">
                      <a16:colId xmlns:a16="http://schemas.microsoft.com/office/drawing/2014/main" val="415703812"/>
                    </a:ext>
                  </a:extLst>
                </a:gridCol>
              </a:tblGrid>
              <a:tr h="37545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Time                                                                           </a:t>
                      </a:r>
                      <a:endParaRPr lang="en-US" sz="18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5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Duration</a:t>
                      </a:r>
                      <a:endParaRPr lang="en-US" sz="18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5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Topic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5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Presenter</a:t>
                      </a:r>
                      <a:endParaRPr 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5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234220"/>
                  </a:ext>
                </a:extLst>
              </a:tr>
              <a:tr h="68046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10:05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10:10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 min</a:t>
                      </a:r>
                      <a:endParaRPr lang="en-US" sz="18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Opening Remarks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Prof.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Wasil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Jastaniah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66367"/>
                  </a:ext>
                </a:extLst>
              </a:tr>
              <a:tr h="60331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10:10 - 10:15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 min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(The Purple one looks yummy!)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Public Figure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73364"/>
                  </a:ext>
                </a:extLst>
              </a:tr>
              <a:tr h="595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10:15 - 10:35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 min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Medication Safety Talk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Nezar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Bahabri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362563"/>
                  </a:ext>
                </a:extLst>
              </a:tr>
              <a:tr h="723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10:35 - 10:55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 min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Human Factor Engineering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Shatha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Samman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282280"/>
                  </a:ext>
                </a:extLst>
              </a:tr>
              <a:tr h="66254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10:00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10:05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 Min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Medication Morning Talk Teaser 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Ms.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Lojain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Khalid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337457"/>
                  </a:ext>
                </a:extLst>
              </a:tr>
              <a:tr h="6441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10:55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11:30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 min</a:t>
                      </a:r>
                      <a:endParaRPr lang="en-US" sz="18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Q&amp;A</a:t>
                      </a:r>
                      <a:endParaRPr lang="en-US" sz="20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809497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2" b="13141"/>
          <a:stretch/>
        </p:blipFill>
        <p:spPr>
          <a:xfrm>
            <a:off x="4989804" y="166923"/>
            <a:ext cx="2095243" cy="10309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4255" y="152401"/>
            <a:ext cx="2053622" cy="750846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96716" y="105508"/>
            <a:ext cx="11992708" cy="6646984"/>
          </a:xfrm>
          <a:prstGeom prst="frame">
            <a:avLst>
              <a:gd name="adj1" fmla="val 1474"/>
            </a:avLst>
          </a:prstGeom>
          <a:solidFill>
            <a:srgbClr val="009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0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96716" y="105508"/>
            <a:ext cx="11992708" cy="6646984"/>
          </a:xfrm>
          <a:prstGeom prst="frame">
            <a:avLst>
              <a:gd name="adj1" fmla="val 1474"/>
            </a:avLst>
          </a:prstGeom>
          <a:solidFill>
            <a:srgbClr val="009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876" y="0"/>
            <a:ext cx="2854339" cy="18157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37" y="5372357"/>
            <a:ext cx="3270940" cy="11959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307" y="456567"/>
            <a:ext cx="960125" cy="10732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4777" y="5576412"/>
            <a:ext cx="1797759" cy="991867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806820" y="1727213"/>
            <a:ext cx="8572499" cy="1621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000" dirty="0"/>
              <a:t>Medication Morning </a:t>
            </a:r>
            <a:r>
              <a:rPr lang="en-US" sz="4000" dirty="0" smtClean="0"/>
              <a:t>Talk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000" dirty="0" smtClean="0"/>
              <a:t>Teaser Video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026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96716" y="105508"/>
            <a:ext cx="11992708" cy="6646984"/>
          </a:xfrm>
          <a:prstGeom prst="frame">
            <a:avLst>
              <a:gd name="adj1" fmla="val 1474"/>
            </a:avLst>
          </a:prstGeom>
          <a:solidFill>
            <a:srgbClr val="009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876" y="0"/>
            <a:ext cx="2854339" cy="18157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37" y="5372357"/>
            <a:ext cx="3270940" cy="11959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307" y="456567"/>
            <a:ext cx="960125" cy="10732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4777" y="5576412"/>
            <a:ext cx="1797759" cy="991867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806820" y="2088485"/>
            <a:ext cx="8572499" cy="1621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28223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96716" y="105508"/>
            <a:ext cx="11992708" cy="6646984"/>
          </a:xfrm>
          <a:prstGeom prst="frame">
            <a:avLst>
              <a:gd name="adj1" fmla="val 1474"/>
            </a:avLst>
          </a:prstGeom>
          <a:solidFill>
            <a:srgbClr val="009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876" y="0"/>
            <a:ext cx="2854339" cy="18157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307" y="456567"/>
            <a:ext cx="960125" cy="10732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35045" y="5645224"/>
            <a:ext cx="1673037" cy="92305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057651" y="1910207"/>
            <a:ext cx="40766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forms.office.com/r/tXkyuX28T1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57734" y="1490218"/>
            <a:ext cx="2676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Scan for </a:t>
            </a:r>
            <a:r>
              <a:rPr lang="en-US" sz="2400" dirty="0"/>
              <a:t>Evaluation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733" y="2429996"/>
            <a:ext cx="4106636" cy="410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28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96716" y="105508"/>
            <a:ext cx="11992708" cy="6646984"/>
          </a:xfrm>
          <a:prstGeom prst="frame">
            <a:avLst>
              <a:gd name="adj1" fmla="val 1474"/>
            </a:avLst>
          </a:prstGeom>
          <a:solidFill>
            <a:srgbClr val="009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876" y="0"/>
            <a:ext cx="2854339" cy="18157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084" y="1635370"/>
            <a:ext cx="8783716" cy="32115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307" y="456567"/>
            <a:ext cx="960125" cy="10732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35623" y="5424854"/>
            <a:ext cx="2072459" cy="114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55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96716" y="105508"/>
            <a:ext cx="11992708" cy="6646984"/>
          </a:xfrm>
          <a:prstGeom prst="frame">
            <a:avLst>
              <a:gd name="adj1" fmla="val 1474"/>
            </a:avLst>
          </a:prstGeom>
          <a:solidFill>
            <a:srgbClr val="009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876" y="0"/>
            <a:ext cx="2854339" cy="18157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307" y="456567"/>
            <a:ext cx="960125" cy="10732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35045" y="5645224"/>
            <a:ext cx="1673037" cy="92305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057651" y="1910207"/>
            <a:ext cx="40766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https://forms.office.com/r/xfbHPLpQFH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206" y="2373969"/>
            <a:ext cx="3800302" cy="38003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57734" y="1490218"/>
            <a:ext cx="2676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Scan for Attendance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288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2812" y="1104903"/>
            <a:ext cx="5820510" cy="10990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dirty="0" smtClean="0"/>
              <a:t>World Patient Safety Day Program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700" b="1" dirty="0" smtClean="0"/>
              <a:t>Opening Ceremony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/>
              <a:t>Sunday, 11 September, 2022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>
                <a:solidFill>
                  <a:srgbClr val="F383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 Safety “Medication without Harm”</a:t>
            </a:r>
            <a:endParaRPr lang="en-US" sz="1800" b="1" dirty="0">
              <a:solidFill>
                <a:srgbClr val="F383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415323"/>
              </p:ext>
            </p:extLst>
          </p:nvPr>
        </p:nvGraphicFramePr>
        <p:xfrm>
          <a:off x="597740" y="2309450"/>
          <a:ext cx="10987804" cy="4284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069">
                  <a:extLst>
                    <a:ext uri="{9D8B030D-6E8A-4147-A177-3AD203B41FA5}">
                      <a16:colId xmlns:a16="http://schemas.microsoft.com/office/drawing/2014/main" val="698970769"/>
                    </a:ext>
                  </a:extLst>
                </a:gridCol>
                <a:gridCol w="1186130">
                  <a:extLst>
                    <a:ext uri="{9D8B030D-6E8A-4147-A177-3AD203B41FA5}">
                      <a16:colId xmlns:a16="http://schemas.microsoft.com/office/drawing/2014/main" val="4256737921"/>
                    </a:ext>
                  </a:extLst>
                </a:gridCol>
                <a:gridCol w="5799827">
                  <a:extLst>
                    <a:ext uri="{9D8B030D-6E8A-4147-A177-3AD203B41FA5}">
                      <a16:colId xmlns:a16="http://schemas.microsoft.com/office/drawing/2014/main" val="852406198"/>
                    </a:ext>
                  </a:extLst>
                </a:gridCol>
                <a:gridCol w="2480778">
                  <a:extLst>
                    <a:ext uri="{9D8B030D-6E8A-4147-A177-3AD203B41FA5}">
                      <a16:colId xmlns:a16="http://schemas.microsoft.com/office/drawing/2014/main" val="415703812"/>
                    </a:ext>
                  </a:extLst>
                </a:gridCol>
              </a:tblGrid>
              <a:tr h="37545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Time                                                                           </a:t>
                      </a:r>
                      <a:endParaRPr lang="en-US" sz="18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5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Duration</a:t>
                      </a:r>
                      <a:endParaRPr lang="en-US" sz="18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5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Topic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5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Presenter</a:t>
                      </a:r>
                      <a:endParaRPr 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5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234220"/>
                  </a:ext>
                </a:extLst>
              </a:tr>
              <a:tr h="68046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10:05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10:10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 min</a:t>
                      </a:r>
                      <a:endParaRPr lang="en-US" sz="18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Opening Remarks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Prof.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Wasil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Jastaniah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66367"/>
                  </a:ext>
                </a:extLst>
              </a:tr>
              <a:tr h="60331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10:10 - 10:15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 min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(The Purple one looks yummy!)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Public Figure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73364"/>
                  </a:ext>
                </a:extLst>
              </a:tr>
              <a:tr h="595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10:15 - 10:35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 min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Medication Safety Talk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Nezar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Bahabri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362563"/>
                  </a:ext>
                </a:extLst>
              </a:tr>
              <a:tr h="723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10:35 - 10:55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 min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Human Factor Engineering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Shatha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Samman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282280"/>
                  </a:ext>
                </a:extLst>
              </a:tr>
              <a:tr h="66254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10:00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10:05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 Min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Medication Morning Talk Teaser 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Ms.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Lojain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Khalid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337457"/>
                  </a:ext>
                </a:extLst>
              </a:tr>
              <a:tr h="6441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10:55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11:30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 min</a:t>
                      </a:r>
                      <a:endParaRPr lang="en-US" sz="18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Q&amp;A</a:t>
                      </a:r>
                      <a:endParaRPr lang="en-US" sz="20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809497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2" b="13141"/>
          <a:stretch/>
        </p:blipFill>
        <p:spPr>
          <a:xfrm>
            <a:off x="4989804" y="166923"/>
            <a:ext cx="2095243" cy="10309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4255" y="152401"/>
            <a:ext cx="2053622" cy="750846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96716" y="105508"/>
            <a:ext cx="11992708" cy="6646984"/>
          </a:xfrm>
          <a:prstGeom prst="frame">
            <a:avLst>
              <a:gd name="adj1" fmla="val 1474"/>
            </a:avLst>
          </a:prstGeom>
          <a:solidFill>
            <a:srgbClr val="009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96716" y="105508"/>
            <a:ext cx="11992708" cy="6646984"/>
          </a:xfrm>
          <a:prstGeom prst="frame">
            <a:avLst>
              <a:gd name="adj1" fmla="val 1474"/>
            </a:avLst>
          </a:prstGeom>
          <a:solidFill>
            <a:srgbClr val="009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876" y="0"/>
            <a:ext cx="2854339" cy="18157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37" y="5372357"/>
            <a:ext cx="3270940" cy="11959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307" y="456567"/>
            <a:ext cx="960125" cy="10732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4777" y="5576412"/>
            <a:ext cx="1797759" cy="991867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671877" y="2777499"/>
            <a:ext cx="7134555" cy="18249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900" b="1" dirty="0" smtClean="0"/>
              <a:t>Prof. </a:t>
            </a:r>
            <a:r>
              <a:rPr lang="en-US" sz="3900" b="1" dirty="0" err="1" smtClean="0"/>
              <a:t>Wasil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Jastaniah</a:t>
            </a:r>
            <a:endParaRPr lang="en-US" sz="3900" b="1" dirty="0" smtClean="0"/>
          </a:p>
          <a:p>
            <a:r>
              <a:rPr lang="en-US" sz="2000" dirty="0"/>
              <a:t>MD, </a:t>
            </a:r>
            <a:r>
              <a:rPr lang="en-US" sz="2000" dirty="0" err="1"/>
              <a:t>MBBS</a:t>
            </a:r>
            <a:endParaRPr lang="en-US" sz="2000" dirty="0"/>
          </a:p>
          <a:p>
            <a:r>
              <a:rPr lang="en-US" sz="2000" dirty="0" smtClean="0"/>
              <a:t>Chairman </a:t>
            </a:r>
            <a:r>
              <a:rPr lang="en-US" sz="2000" dirty="0"/>
              <a:t>Patient Safety and Risk Management </a:t>
            </a:r>
            <a:r>
              <a:rPr lang="en-US" sz="2000" dirty="0" smtClean="0"/>
              <a:t>Committee</a:t>
            </a:r>
          </a:p>
          <a:p>
            <a:r>
              <a:rPr lang="en-US" sz="2000" dirty="0" smtClean="0"/>
              <a:t>Chairman Oncology</a:t>
            </a:r>
          </a:p>
          <a:p>
            <a:r>
              <a:rPr lang="en-US" sz="2000" dirty="0" smtClean="0"/>
              <a:t>Chairman Comprehensive Cancer Care Committee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37" y="288150"/>
            <a:ext cx="3320753" cy="497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2812" y="1104903"/>
            <a:ext cx="5820510" cy="10990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dirty="0" smtClean="0"/>
              <a:t>World Patient Safety Day Program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700" b="1" dirty="0" smtClean="0"/>
              <a:t>Opening Ceremony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/>
              <a:t>Sunday, 11 September, 2022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>
                <a:solidFill>
                  <a:srgbClr val="F383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 Safety “Medication without Harm”</a:t>
            </a:r>
            <a:endParaRPr lang="en-US" sz="1800" b="1" dirty="0">
              <a:solidFill>
                <a:srgbClr val="F383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906092"/>
              </p:ext>
            </p:extLst>
          </p:nvPr>
        </p:nvGraphicFramePr>
        <p:xfrm>
          <a:off x="597740" y="2309450"/>
          <a:ext cx="10987804" cy="4284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069">
                  <a:extLst>
                    <a:ext uri="{9D8B030D-6E8A-4147-A177-3AD203B41FA5}">
                      <a16:colId xmlns:a16="http://schemas.microsoft.com/office/drawing/2014/main" val="698970769"/>
                    </a:ext>
                  </a:extLst>
                </a:gridCol>
                <a:gridCol w="1186130">
                  <a:extLst>
                    <a:ext uri="{9D8B030D-6E8A-4147-A177-3AD203B41FA5}">
                      <a16:colId xmlns:a16="http://schemas.microsoft.com/office/drawing/2014/main" val="4256737921"/>
                    </a:ext>
                  </a:extLst>
                </a:gridCol>
                <a:gridCol w="5799827">
                  <a:extLst>
                    <a:ext uri="{9D8B030D-6E8A-4147-A177-3AD203B41FA5}">
                      <a16:colId xmlns:a16="http://schemas.microsoft.com/office/drawing/2014/main" val="852406198"/>
                    </a:ext>
                  </a:extLst>
                </a:gridCol>
                <a:gridCol w="2480778">
                  <a:extLst>
                    <a:ext uri="{9D8B030D-6E8A-4147-A177-3AD203B41FA5}">
                      <a16:colId xmlns:a16="http://schemas.microsoft.com/office/drawing/2014/main" val="415703812"/>
                    </a:ext>
                  </a:extLst>
                </a:gridCol>
              </a:tblGrid>
              <a:tr h="37545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Time                                                                           </a:t>
                      </a:r>
                      <a:endParaRPr lang="en-US" sz="18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5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Duration</a:t>
                      </a:r>
                      <a:endParaRPr lang="en-US" sz="18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5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Topic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5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Presenter</a:t>
                      </a:r>
                      <a:endParaRPr 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5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234220"/>
                  </a:ext>
                </a:extLst>
              </a:tr>
              <a:tr h="68046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10:05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10:10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 min</a:t>
                      </a:r>
                      <a:endParaRPr lang="en-US" sz="18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Opening Remarks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Prof.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Wasil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Jastaniah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66367"/>
                  </a:ext>
                </a:extLst>
              </a:tr>
              <a:tr h="60331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10:10 - 10:15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 min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(The Purple one looks yummy!)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Public Figure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73364"/>
                  </a:ext>
                </a:extLst>
              </a:tr>
              <a:tr h="595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10:15 - 10:35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 min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Medication Safety Talk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Nezar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Bahabri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362563"/>
                  </a:ext>
                </a:extLst>
              </a:tr>
              <a:tr h="723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10:35 - 10:55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 min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Human Factor Engineering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Shatha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Samman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282280"/>
                  </a:ext>
                </a:extLst>
              </a:tr>
              <a:tr h="66254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10:00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10:05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 Min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Medication Morning Talk Teaser 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Ms.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Lojain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Khalid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337457"/>
                  </a:ext>
                </a:extLst>
              </a:tr>
              <a:tr h="6441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10:55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11:30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 min</a:t>
                      </a:r>
                      <a:endParaRPr lang="en-US" sz="18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Q&amp;A</a:t>
                      </a:r>
                      <a:endParaRPr lang="en-US" sz="20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809497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2" b="13141"/>
          <a:stretch/>
        </p:blipFill>
        <p:spPr>
          <a:xfrm>
            <a:off x="4989804" y="166923"/>
            <a:ext cx="2095243" cy="10309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4255" y="152401"/>
            <a:ext cx="2053622" cy="750846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96716" y="105508"/>
            <a:ext cx="11992708" cy="6646984"/>
          </a:xfrm>
          <a:prstGeom prst="frame">
            <a:avLst>
              <a:gd name="adj1" fmla="val 1474"/>
            </a:avLst>
          </a:prstGeom>
          <a:solidFill>
            <a:srgbClr val="009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1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96716" y="105508"/>
            <a:ext cx="11992708" cy="6646984"/>
          </a:xfrm>
          <a:prstGeom prst="frame">
            <a:avLst>
              <a:gd name="adj1" fmla="val 1474"/>
            </a:avLst>
          </a:prstGeom>
          <a:solidFill>
            <a:srgbClr val="009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876" y="0"/>
            <a:ext cx="2854339" cy="18157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37" y="5372357"/>
            <a:ext cx="3270940" cy="11959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307" y="456567"/>
            <a:ext cx="960125" cy="10732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4777" y="5576412"/>
            <a:ext cx="1797759" cy="991867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968252" y="2910765"/>
            <a:ext cx="6139543" cy="9128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/>
              <a:t>Dr. Nizar </a:t>
            </a:r>
            <a:r>
              <a:rPr lang="en-US" sz="3500" b="1" dirty="0" err="1"/>
              <a:t>Bahabri</a:t>
            </a:r>
            <a:endParaRPr lang="en-US" sz="3500" b="1" dirty="0"/>
          </a:p>
          <a:p>
            <a:r>
              <a:rPr lang="en-US" sz="2400" dirty="0"/>
              <a:t>Chief Medical Officer, Samir Abbas Hospital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37" y="1362063"/>
            <a:ext cx="4010294" cy="401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01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2812" y="1104903"/>
            <a:ext cx="5820510" cy="10990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dirty="0" smtClean="0"/>
              <a:t>World Patient Safety Day Program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700" b="1" dirty="0" smtClean="0"/>
              <a:t>Opening Ceremony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/>
              <a:t>Sunday, 11 September, 2022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>
                <a:solidFill>
                  <a:srgbClr val="F383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 Safety “Medication without Harm”</a:t>
            </a:r>
            <a:endParaRPr lang="en-US" sz="1800" b="1" dirty="0">
              <a:solidFill>
                <a:srgbClr val="F383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95679"/>
              </p:ext>
            </p:extLst>
          </p:nvPr>
        </p:nvGraphicFramePr>
        <p:xfrm>
          <a:off x="597740" y="2309450"/>
          <a:ext cx="10987804" cy="4284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069">
                  <a:extLst>
                    <a:ext uri="{9D8B030D-6E8A-4147-A177-3AD203B41FA5}">
                      <a16:colId xmlns:a16="http://schemas.microsoft.com/office/drawing/2014/main" val="698970769"/>
                    </a:ext>
                  </a:extLst>
                </a:gridCol>
                <a:gridCol w="1186130">
                  <a:extLst>
                    <a:ext uri="{9D8B030D-6E8A-4147-A177-3AD203B41FA5}">
                      <a16:colId xmlns:a16="http://schemas.microsoft.com/office/drawing/2014/main" val="4256737921"/>
                    </a:ext>
                  </a:extLst>
                </a:gridCol>
                <a:gridCol w="5799827">
                  <a:extLst>
                    <a:ext uri="{9D8B030D-6E8A-4147-A177-3AD203B41FA5}">
                      <a16:colId xmlns:a16="http://schemas.microsoft.com/office/drawing/2014/main" val="852406198"/>
                    </a:ext>
                  </a:extLst>
                </a:gridCol>
                <a:gridCol w="2480778">
                  <a:extLst>
                    <a:ext uri="{9D8B030D-6E8A-4147-A177-3AD203B41FA5}">
                      <a16:colId xmlns:a16="http://schemas.microsoft.com/office/drawing/2014/main" val="415703812"/>
                    </a:ext>
                  </a:extLst>
                </a:gridCol>
              </a:tblGrid>
              <a:tr h="37545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Time                                                                           </a:t>
                      </a:r>
                      <a:endParaRPr lang="en-US" sz="18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5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Duration</a:t>
                      </a:r>
                      <a:endParaRPr lang="en-US" sz="18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5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Topic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5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Presenter</a:t>
                      </a:r>
                      <a:endParaRPr 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5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234220"/>
                  </a:ext>
                </a:extLst>
              </a:tr>
              <a:tr h="68046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10:05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10:10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 min</a:t>
                      </a:r>
                      <a:endParaRPr lang="en-US" sz="18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Opening Remarks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Prof.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Wasil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Jastaniyah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66367"/>
                  </a:ext>
                </a:extLst>
              </a:tr>
              <a:tr h="60331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10:10 - 10:15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 min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(The Purple one looks yummy!)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Public Figure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73364"/>
                  </a:ext>
                </a:extLst>
              </a:tr>
              <a:tr h="595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10:15 - 10:35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 min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Medication Safety Talk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Nezar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Bahabri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362563"/>
                  </a:ext>
                </a:extLst>
              </a:tr>
              <a:tr h="723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10:35 - 10:55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 min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Human Factor Engineering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Shatha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Samman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282280"/>
                  </a:ext>
                </a:extLst>
              </a:tr>
              <a:tr h="66254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10:00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10:05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 Min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Medication Morning Talk Teaser 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Ms.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Lojain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Khalid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337457"/>
                  </a:ext>
                </a:extLst>
              </a:tr>
              <a:tr h="6441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10:55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11:30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 min</a:t>
                      </a:r>
                      <a:endParaRPr lang="en-US" sz="18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Q&amp;A</a:t>
                      </a:r>
                      <a:endParaRPr lang="en-US" sz="2000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809497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2" b="13141"/>
          <a:stretch/>
        </p:blipFill>
        <p:spPr>
          <a:xfrm>
            <a:off x="4989804" y="166923"/>
            <a:ext cx="2095243" cy="10309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4255" y="152401"/>
            <a:ext cx="2053622" cy="750846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96716" y="105508"/>
            <a:ext cx="11992708" cy="6646984"/>
          </a:xfrm>
          <a:prstGeom prst="frame">
            <a:avLst>
              <a:gd name="adj1" fmla="val 1474"/>
            </a:avLst>
          </a:prstGeom>
          <a:solidFill>
            <a:srgbClr val="009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9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96716" y="105508"/>
            <a:ext cx="11992708" cy="6646984"/>
          </a:xfrm>
          <a:prstGeom prst="frame">
            <a:avLst>
              <a:gd name="adj1" fmla="val 1474"/>
            </a:avLst>
          </a:prstGeom>
          <a:solidFill>
            <a:srgbClr val="009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876" y="0"/>
            <a:ext cx="2854339" cy="18157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37" y="5372357"/>
            <a:ext cx="3270940" cy="11959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307" y="456567"/>
            <a:ext cx="960125" cy="10732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4777" y="5576412"/>
            <a:ext cx="1797759" cy="991867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644330" y="3151525"/>
            <a:ext cx="6732111" cy="11326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Dr.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Shatha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Samman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dirty="0"/>
              <a:t>Human Factors Engineer and Research </a:t>
            </a:r>
            <a:r>
              <a:rPr lang="en-US" sz="2400" dirty="0" smtClean="0"/>
              <a:t>Scientist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dirty="0" smtClean="0"/>
              <a:t>President </a:t>
            </a:r>
            <a:r>
              <a:rPr lang="en-US" sz="2400" dirty="0" err="1" smtClean="0"/>
              <a:t>HFES</a:t>
            </a:r>
            <a:r>
              <a:rPr lang="en-US" sz="2400" dirty="0" smtClean="0"/>
              <a:t> </a:t>
            </a:r>
            <a:r>
              <a:rPr lang="en-US" sz="2400" dirty="0" err="1" smtClean="0"/>
              <a:t>GCC</a:t>
            </a:r>
            <a:r>
              <a:rPr lang="en-US" sz="2400" dirty="0" smtClean="0"/>
              <a:t>, Founder </a:t>
            </a:r>
            <a:r>
              <a:rPr lang="en-US" sz="2400" dirty="0" err="1" smtClean="0"/>
              <a:t>HFE</a:t>
            </a:r>
            <a:r>
              <a:rPr lang="en-US" sz="2400" dirty="0" smtClean="0"/>
              <a:t> Global Assessment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37" y="1273744"/>
            <a:ext cx="3686372" cy="399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52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758</Words>
  <Application>Microsoft Office PowerPoint</Application>
  <PresentationFormat>Widescreen</PresentationFormat>
  <Paragraphs>159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World Patient Safety Day Program Opening Ceremony Sunday, 11 September, 2022 Medication Safety “Medication without Harm”</vt:lpstr>
      <vt:lpstr>PowerPoint Presentation</vt:lpstr>
      <vt:lpstr>World Patient Safety Day Program Opening Ceremony Sunday, 11 September, 2022 Medication Safety “Medication without Harm”</vt:lpstr>
      <vt:lpstr>PowerPoint Presentation</vt:lpstr>
      <vt:lpstr>World Patient Safety Day Program Opening Ceremony Sunday, 11 September, 2022 Medication Safety “Medication without Harm”</vt:lpstr>
      <vt:lpstr>PowerPoint Presentation</vt:lpstr>
      <vt:lpstr>World Patient Safety Day Program Opening Ceremony Sunday, 11 September, 2022 Medication Safety “Medication without Harm”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KHALID, LOJAIN KHALID</dc:creator>
  <cp:lastModifiedBy>QOULAGHASI, IBRAHIM RIAD</cp:lastModifiedBy>
  <cp:revision>42</cp:revision>
  <dcterms:created xsi:type="dcterms:W3CDTF">2022-08-28T06:17:21Z</dcterms:created>
  <dcterms:modified xsi:type="dcterms:W3CDTF">2023-03-02T05:06:21Z</dcterms:modified>
</cp:coreProperties>
</file>